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8" r:id="rId22"/>
    <p:sldId id="277" r:id="rId23"/>
    <p:sldId id="280" r:id="rId24"/>
    <p:sldId id="281" r:id="rId25"/>
    <p:sldId id="279" r:id="rId26"/>
    <p:sldId id="282" r:id="rId27"/>
    <p:sldId id="283" r:id="rId28"/>
    <p:sldId id="284" r:id="rId29"/>
    <p:sldId id="286" r:id="rId30"/>
    <p:sldId id="285" r:id="rId31"/>
    <p:sldId id="287" r:id="rId32"/>
    <p:sldId id="288"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8ED"/>
    <a:srgbClr val="567C88"/>
    <a:srgbClr val="2F6474"/>
    <a:srgbClr val="759DA9"/>
    <a:srgbClr val="4189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01585-04B6-2C7A-82B8-9D480193D71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A7E820F-D71F-EF22-13EF-BA246F6BDC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A87626A-01A2-2DA1-39B3-A019333AC067}"/>
              </a:ext>
            </a:extLst>
          </p:cNvPr>
          <p:cNvSpPr>
            <a:spLocks noGrp="1"/>
          </p:cNvSpPr>
          <p:nvPr>
            <p:ph type="dt" sz="half" idx="10"/>
          </p:nvPr>
        </p:nvSpPr>
        <p:spPr/>
        <p:txBody>
          <a:bodyPr/>
          <a:lstStyle/>
          <a:p>
            <a:fld id="{A668C388-702A-48F6-90F4-FE232142C1CA}" type="datetimeFigureOut">
              <a:rPr lang="en-IN" smtClean="0"/>
              <a:t>09-08-2024</a:t>
            </a:fld>
            <a:endParaRPr lang="en-IN"/>
          </a:p>
        </p:txBody>
      </p:sp>
      <p:sp>
        <p:nvSpPr>
          <p:cNvPr id="5" name="Footer Placeholder 4">
            <a:extLst>
              <a:ext uri="{FF2B5EF4-FFF2-40B4-BE49-F238E27FC236}">
                <a16:creationId xmlns:a16="http://schemas.microsoft.com/office/drawing/2014/main" id="{968AA3ED-71B0-BF54-0887-B2B0F38A66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02CE0B2-EE50-A58E-88EB-56F817F4ED2C}"/>
              </a:ext>
            </a:extLst>
          </p:cNvPr>
          <p:cNvSpPr>
            <a:spLocks noGrp="1"/>
          </p:cNvSpPr>
          <p:nvPr>
            <p:ph type="sldNum" sz="quarter" idx="12"/>
          </p:nvPr>
        </p:nvSpPr>
        <p:spPr/>
        <p:txBody>
          <a:bodyPr/>
          <a:lstStyle/>
          <a:p>
            <a:fld id="{E2E86898-8CCA-4085-8D51-D3CB6AC08020}" type="slidenum">
              <a:rPr lang="en-IN" smtClean="0"/>
              <a:t>‹#›</a:t>
            </a:fld>
            <a:endParaRPr lang="en-IN"/>
          </a:p>
        </p:txBody>
      </p:sp>
    </p:spTree>
    <p:extLst>
      <p:ext uri="{BB962C8B-B14F-4D97-AF65-F5344CB8AC3E}">
        <p14:creationId xmlns:p14="http://schemas.microsoft.com/office/powerpoint/2010/main" val="968147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937F1-5274-3098-BB10-57FF613BC71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B606216-0008-A396-E289-E581ABC011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A86969-931F-C7FE-CF5C-13C7091D39F5}"/>
              </a:ext>
            </a:extLst>
          </p:cNvPr>
          <p:cNvSpPr>
            <a:spLocks noGrp="1"/>
          </p:cNvSpPr>
          <p:nvPr>
            <p:ph type="dt" sz="half" idx="10"/>
          </p:nvPr>
        </p:nvSpPr>
        <p:spPr/>
        <p:txBody>
          <a:bodyPr/>
          <a:lstStyle/>
          <a:p>
            <a:fld id="{A668C388-702A-48F6-90F4-FE232142C1CA}" type="datetimeFigureOut">
              <a:rPr lang="en-IN" smtClean="0"/>
              <a:t>09-08-2024</a:t>
            </a:fld>
            <a:endParaRPr lang="en-IN"/>
          </a:p>
        </p:txBody>
      </p:sp>
      <p:sp>
        <p:nvSpPr>
          <p:cNvPr id="5" name="Footer Placeholder 4">
            <a:extLst>
              <a:ext uri="{FF2B5EF4-FFF2-40B4-BE49-F238E27FC236}">
                <a16:creationId xmlns:a16="http://schemas.microsoft.com/office/drawing/2014/main" id="{DF40F9F3-E5A7-521F-8C9F-33DEE08A8E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DBE247-9C47-720D-AF8E-3C4AC1E5275C}"/>
              </a:ext>
            </a:extLst>
          </p:cNvPr>
          <p:cNvSpPr>
            <a:spLocks noGrp="1"/>
          </p:cNvSpPr>
          <p:nvPr>
            <p:ph type="sldNum" sz="quarter" idx="12"/>
          </p:nvPr>
        </p:nvSpPr>
        <p:spPr/>
        <p:txBody>
          <a:bodyPr/>
          <a:lstStyle/>
          <a:p>
            <a:fld id="{E2E86898-8CCA-4085-8D51-D3CB6AC08020}" type="slidenum">
              <a:rPr lang="en-IN" smtClean="0"/>
              <a:t>‹#›</a:t>
            </a:fld>
            <a:endParaRPr lang="en-IN"/>
          </a:p>
        </p:txBody>
      </p:sp>
    </p:spTree>
    <p:extLst>
      <p:ext uri="{BB962C8B-B14F-4D97-AF65-F5344CB8AC3E}">
        <p14:creationId xmlns:p14="http://schemas.microsoft.com/office/powerpoint/2010/main" val="2743199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8D0CD5-85D6-5548-A459-D4883310589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E5ECEB-4F84-ED78-0154-6B359E9B74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B64322-6779-66EA-A6F5-E3619C447FCD}"/>
              </a:ext>
            </a:extLst>
          </p:cNvPr>
          <p:cNvSpPr>
            <a:spLocks noGrp="1"/>
          </p:cNvSpPr>
          <p:nvPr>
            <p:ph type="dt" sz="half" idx="10"/>
          </p:nvPr>
        </p:nvSpPr>
        <p:spPr/>
        <p:txBody>
          <a:bodyPr/>
          <a:lstStyle/>
          <a:p>
            <a:fld id="{A668C388-702A-48F6-90F4-FE232142C1CA}" type="datetimeFigureOut">
              <a:rPr lang="en-IN" smtClean="0"/>
              <a:t>09-08-2024</a:t>
            </a:fld>
            <a:endParaRPr lang="en-IN"/>
          </a:p>
        </p:txBody>
      </p:sp>
      <p:sp>
        <p:nvSpPr>
          <p:cNvPr id="5" name="Footer Placeholder 4">
            <a:extLst>
              <a:ext uri="{FF2B5EF4-FFF2-40B4-BE49-F238E27FC236}">
                <a16:creationId xmlns:a16="http://schemas.microsoft.com/office/drawing/2014/main" id="{CCA5F311-FB11-8E4B-911A-76AA5CA718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99189B-389C-D463-DDC3-7FD0CBAF2675}"/>
              </a:ext>
            </a:extLst>
          </p:cNvPr>
          <p:cNvSpPr>
            <a:spLocks noGrp="1"/>
          </p:cNvSpPr>
          <p:nvPr>
            <p:ph type="sldNum" sz="quarter" idx="12"/>
          </p:nvPr>
        </p:nvSpPr>
        <p:spPr/>
        <p:txBody>
          <a:bodyPr/>
          <a:lstStyle/>
          <a:p>
            <a:fld id="{E2E86898-8CCA-4085-8D51-D3CB6AC08020}" type="slidenum">
              <a:rPr lang="en-IN" smtClean="0"/>
              <a:t>‹#›</a:t>
            </a:fld>
            <a:endParaRPr lang="en-IN"/>
          </a:p>
        </p:txBody>
      </p:sp>
    </p:spTree>
    <p:extLst>
      <p:ext uri="{BB962C8B-B14F-4D97-AF65-F5344CB8AC3E}">
        <p14:creationId xmlns:p14="http://schemas.microsoft.com/office/powerpoint/2010/main" val="1444309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E5D2-4CD2-C503-AF87-D686B512E63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E019422-66A3-C61D-8879-15425E3BAF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84AB622-BCAE-6E92-B70E-86B45A53FA9C}"/>
              </a:ext>
            </a:extLst>
          </p:cNvPr>
          <p:cNvSpPr>
            <a:spLocks noGrp="1"/>
          </p:cNvSpPr>
          <p:nvPr>
            <p:ph type="dt" sz="half" idx="10"/>
          </p:nvPr>
        </p:nvSpPr>
        <p:spPr/>
        <p:txBody>
          <a:bodyPr/>
          <a:lstStyle/>
          <a:p>
            <a:fld id="{A668C388-702A-48F6-90F4-FE232142C1CA}" type="datetimeFigureOut">
              <a:rPr lang="en-IN" smtClean="0"/>
              <a:t>09-08-2024</a:t>
            </a:fld>
            <a:endParaRPr lang="en-IN"/>
          </a:p>
        </p:txBody>
      </p:sp>
      <p:sp>
        <p:nvSpPr>
          <p:cNvPr id="5" name="Footer Placeholder 4">
            <a:extLst>
              <a:ext uri="{FF2B5EF4-FFF2-40B4-BE49-F238E27FC236}">
                <a16:creationId xmlns:a16="http://schemas.microsoft.com/office/drawing/2014/main" id="{3A8C6E14-970E-3155-E4FD-FE0C8F8985A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9BE04B2-EC2F-5037-A4CD-55D8E5CFDE69}"/>
              </a:ext>
            </a:extLst>
          </p:cNvPr>
          <p:cNvSpPr>
            <a:spLocks noGrp="1"/>
          </p:cNvSpPr>
          <p:nvPr>
            <p:ph type="sldNum" sz="quarter" idx="12"/>
          </p:nvPr>
        </p:nvSpPr>
        <p:spPr/>
        <p:txBody>
          <a:bodyPr/>
          <a:lstStyle/>
          <a:p>
            <a:fld id="{E2E86898-8CCA-4085-8D51-D3CB6AC08020}" type="slidenum">
              <a:rPr lang="en-IN" smtClean="0"/>
              <a:t>‹#›</a:t>
            </a:fld>
            <a:endParaRPr lang="en-IN"/>
          </a:p>
        </p:txBody>
      </p:sp>
    </p:spTree>
    <p:extLst>
      <p:ext uri="{BB962C8B-B14F-4D97-AF65-F5344CB8AC3E}">
        <p14:creationId xmlns:p14="http://schemas.microsoft.com/office/powerpoint/2010/main" val="19881518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AB8B2-B02B-8BB1-44DE-86E4F15418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721AC4C-8973-5834-23C7-D1C93C0631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E3F606-672C-41BA-F319-A2A5C96FB3A7}"/>
              </a:ext>
            </a:extLst>
          </p:cNvPr>
          <p:cNvSpPr>
            <a:spLocks noGrp="1"/>
          </p:cNvSpPr>
          <p:nvPr>
            <p:ph type="dt" sz="half" idx="10"/>
          </p:nvPr>
        </p:nvSpPr>
        <p:spPr/>
        <p:txBody>
          <a:bodyPr/>
          <a:lstStyle/>
          <a:p>
            <a:fld id="{A668C388-702A-48F6-90F4-FE232142C1CA}" type="datetimeFigureOut">
              <a:rPr lang="en-IN" smtClean="0"/>
              <a:t>09-08-2024</a:t>
            </a:fld>
            <a:endParaRPr lang="en-IN"/>
          </a:p>
        </p:txBody>
      </p:sp>
      <p:sp>
        <p:nvSpPr>
          <p:cNvPr id="5" name="Footer Placeholder 4">
            <a:extLst>
              <a:ext uri="{FF2B5EF4-FFF2-40B4-BE49-F238E27FC236}">
                <a16:creationId xmlns:a16="http://schemas.microsoft.com/office/drawing/2014/main" id="{2B3B59C8-3466-7555-E6FA-5D3288100E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A8DD52B-23EB-AD5F-FEA5-495EB94F363A}"/>
              </a:ext>
            </a:extLst>
          </p:cNvPr>
          <p:cNvSpPr>
            <a:spLocks noGrp="1"/>
          </p:cNvSpPr>
          <p:nvPr>
            <p:ph type="sldNum" sz="quarter" idx="12"/>
          </p:nvPr>
        </p:nvSpPr>
        <p:spPr/>
        <p:txBody>
          <a:bodyPr/>
          <a:lstStyle/>
          <a:p>
            <a:fld id="{E2E86898-8CCA-4085-8D51-D3CB6AC08020}" type="slidenum">
              <a:rPr lang="en-IN" smtClean="0"/>
              <a:t>‹#›</a:t>
            </a:fld>
            <a:endParaRPr lang="en-IN"/>
          </a:p>
        </p:txBody>
      </p:sp>
    </p:spTree>
    <p:extLst>
      <p:ext uri="{BB962C8B-B14F-4D97-AF65-F5344CB8AC3E}">
        <p14:creationId xmlns:p14="http://schemas.microsoft.com/office/powerpoint/2010/main" val="2288561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8DD98-C3AB-3F23-954E-B464B43D6AF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1234A66-8342-84F0-306F-C05F409691C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C5BFE96-F31C-798C-83F3-4093766E646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7048E6B-01F6-CF7E-3CD4-41F415FD8399}"/>
              </a:ext>
            </a:extLst>
          </p:cNvPr>
          <p:cNvSpPr>
            <a:spLocks noGrp="1"/>
          </p:cNvSpPr>
          <p:nvPr>
            <p:ph type="dt" sz="half" idx="10"/>
          </p:nvPr>
        </p:nvSpPr>
        <p:spPr/>
        <p:txBody>
          <a:bodyPr/>
          <a:lstStyle/>
          <a:p>
            <a:fld id="{A668C388-702A-48F6-90F4-FE232142C1CA}" type="datetimeFigureOut">
              <a:rPr lang="en-IN" smtClean="0"/>
              <a:t>09-08-2024</a:t>
            </a:fld>
            <a:endParaRPr lang="en-IN"/>
          </a:p>
        </p:txBody>
      </p:sp>
      <p:sp>
        <p:nvSpPr>
          <p:cNvPr id="6" name="Footer Placeholder 5">
            <a:extLst>
              <a:ext uri="{FF2B5EF4-FFF2-40B4-BE49-F238E27FC236}">
                <a16:creationId xmlns:a16="http://schemas.microsoft.com/office/drawing/2014/main" id="{FEE3D8EE-1C85-9FEE-0BCE-C69D2CC58FC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8A11548-4257-8B31-18C3-C1BBBE35CFB6}"/>
              </a:ext>
            </a:extLst>
          </p:cNvPr>
          <p:cNvSpPr>
            <a:spLocks noGrp="1"/>
          </p:cNvSpPr>
          <p:nvPr>
            <p:ph type="sldNum" sz="quarter" idx="12"/>
          </p:nvPr>
        </p:nvSpPr>
        <p:spPr/>
        <p:txBody>
          <a:bodyPr/>
          <a:lstStyle/>
          <a:p>
            <a:fld id="{E2E86898-8CCA-4085-8D51-D3CB6AC08020}" type="slidenum">
              <a:rPr lang="en-IN" smtClean="0"/>
              <a:t>‹#›</a:t>
            </a:fld>
            <a:endParaRPr lang="en-IN"/>
          </a:p>
        </p:txBody>
      </p:sp>
    </p:spTree>
    <p:extLst>
      <p:ext uri="{BB962C8B-B14F-4D97-AF65-F5344CB8AC3E}">
        <p14:creationId xmlns:p14="http://schemas.microsoft.com/office/powerpoint/2010/main" val="690781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A8871-2EC4-F458-A133-0B13ACB9C7A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CC9E7F6-D598-859F-3C96-A7DBA7F161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228300E-7E72-4C12-A8DC-2A8A28EBDD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CF121AF-1BF6-307D-51E3-E8991A9C75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F1AD21-1BDE-187C-58D0-751AFEC9303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63FAE47-344C-7094-082E-84C1C8E4C60D}"/>
              </a:ext>
            </a:extLst>
          </p:cNvPr>
          <p:cNvSpPr>
            <a:spLocks noGrp="1"/>
          </p:cNvSpPr>
          <p:nvPr>
            <p:ph type="dt" sz="half" idx="10"/>
          </p:nvPr>
        </p:nvSpPr>
        <p:spPr/>
        <p:txBody>
          <a:bodyPr/>
          <a:lstStyle/>
          <a:p>
            <a:fld id="{A668C388-702A-48F6-90F4-FE232142C1CA}" type="datetimeFigureOut">
              <a:rPr lang="en-IN" smtClean="0"/>
              <a:t>09-08-2024</a:t>
            </a:fld>
            <a:endParaRPr lang="en-IN"/>
          </a:p>
        </p:txBody>
      </p:sp>
      <p:sp>
        <p:nvSpPr>
          <p:cNvPr id="8" name="Footer Placeholder 7">
            <a:extLst>
              <a:ext uri="{FF2B5EF4-FFF2-40B4-BE49-F238E27FC236}">
                <a16:creationId xmlns:a16="http://schemas.microsoft.com/office/drawing/2014/main" id="{2F4EDA83-FFBC-9EB3-6FF2-E06C6DCCBDC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1F9A15D-7D61-1428-8E94-0920C71D8BE5}"/>
              </a:ext>
            </a:extLst>
          </p:cNvPr>
          <p:cNvSpPr>
            <a:spLocks noGrp="1"/>
          </p:cNvSpPr>
          <p:nvPr>
            <p:ph type="sldNum" sz="quarter" idx="12"/>
          </p:nvPr>
        </p:nvSpPr>
        <p:spPr/>
        <p:txBody>
          <a:bodyPr/>
          <a:lstStyle/>
          <a:p>
            <a:fld id="{E2E86898-8CCA-4085-8D51-D3CB6AC08020}" type="slidenum">
              <a:rPr lang="en-IN" smtClean="0"/>
              <a:t>‹#›</a:t>
            </a:fld>
            <a:endParaRPr lang="en-IN"/>
          </a:p>
        </p:txBody>
      </p:sp>
    </p:spTree>
    <p:extLst>
      <p:ext uri="{BB962C8B-B14F-4D97-AF65-F5344CB8AC3E}">
        <p14:creationId xmlns:p14="http://schemas.microsoft.com/office/powerpoint/2010/main" val="1831128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ADCD9-9125-DA29-FABC-F06C5900248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6B8705D-68AB-C9A8-9904-E4138E7BBFD0}"/>
              </a:ext>
            </a:extLst>
          </p:cNvPr>
          <p:cNvSpPr>
            <a:spLocks noGrp="1"/>
          </p:cNvSpPr>
          <p:nvPr>
            <p:ph type="dt" sz="half" idx="10"/>
          </p:nvPr>
        </p:nvSpPr>
        <p:spPr/>
        <p:txBody>
          <a:bodyPr/>
          <a:lstStyle/>
          <a:p>
            <a:fld id="{A668C388-702A-48F6-90F4-FE232142C1CA}" type="datetimeFigureOut">
              <a:rPr lang="en-IN" smtClean="0"/>
              <a:t>09-08-2024</a:t>
            </a:fld>
            <a:endParaRPr lang="en-IN"/>
          </a:p>
        </p:txBody>
      </p:sp>
      <p:sp>
        <p:nvSpPr>
          <p:cNvPr id="4" name="Footer Placeholder 3">
            <a:extLst>
              <a:ext uri="{FF2B5EF4-FFF2-40B4-BE49-F238E27FC236}">
                <a16:creationId xmlns:a16="http://schemas.microsoft.com/office/drawing/2014/main" id="{775319C0-5D82-799E-CBF5-DB789E9F532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5E3CB22-D7DD-BA96-3B88-3812EDAD778E}"/>
              </a:ext>
            </a:extLst>
          </p:cNvPr>
          <p:cNvSpPr>
            <a:spLocks noGrp="1"/>
          </p:cNvSpPr>
          <p:nvPr>
            <p:ph type="sldNum" sz="quarter" idx="12"/>
          </p:nvPr>
        </p:nvSpPr>
        <p:spPr/>
        <p:txBody>
          <a:bodyPr/>
          <a:lstStyle/>
          <a:p>
            <a:fld id="{E2E86898-8CCA-4085-8D51-D3CB6AC08020}" type="slidenum">
              <a:rPr lang="en-IN" smtClean="0"/>
              <a:t>‹#›</a:t>
            </a:fld>
            <a:endParaRPr lang="en-IN"/>
          </a:p>
        </p:txBody>
      </p:sp>
    </p:spTree>
    <p:extLst>
      <p:ext uri="{BB962C8B-B14F-4D97-AF65-F5344CB8AC3E}">
        <p14:creationId xmlns:p14="http://schemas.microsoft.com/office/powerpoint/2010/main" val="1621387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591447-878F-4073-4FE5-576A93E6E351}"/>
              </a:ext>
            </a:extLst>
          </p:cNvPr>
          <p:cNvSpPr>
            <a:spLocks noGrp="1"/>
          </p:cNvSpPr>
          <p:nvPr>
            <p:ph type="dt" sz="half" idx="10"/>
          </p:nvPr>
        </p:nvSpPr>
        <p:spPr/>
        <p:txBody>
          <a:bodyPr/>
          <a:lstStyle/>
          <a:p>
            <a:fld id="{A668C388-702A-48F6-90F4-FE232142C1CA}" type="datetimeFigureOut">
              <a:rPr lang="en-IN" smtClean="0"/>
              <a:t>09-08-2024</a:t>
            </a:fld>
            <a:endParaRPr lang="en-IN"/>
          </a:p>
        </p:txBody>
      </p:sp>
      <p:sp>
        <p:nvSpPr>
          <p:cNvPr id="3" name="Footer Placeholder 2">
            <a:extLst>
              <a:ext uri="{FF2B5EF4-FFF2-40B4-BE49-F238E27FC236}">
                <a16:creationId xmlns:a16="http://schemas.microsoft.com/office/drawing/2014/main" id="{AF2385A6-70CE-938C-E01F-553444FA82E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798A1D8-B28D-8609-ACE5-4F4CE1835F63}"/>
              </a:ext>
            </a:extLst>
          </p:cNvPr>
          <p:cNvSpPr>
            <a:spLocks noGrp="1"/>
          </p:cNvSpPr>
          <p:nvPr>
            <p:ph type="sldNum" sz="quarter" idx="12"/>
          </p:nvPr>
        </p:nvSpPr>
        <p:spPr/>
        <p:txBody>
          <a:bodyPr/>
          <a:lstStyle/>
          <a:p>
            <a:fld id="{E2E86898-8CCA-4085-8D51-D3CB6AC08020}" type="slidenum">
              <a:rPr lang="en-IN" smtClean="0"/>
              <a:t>‹#›</a:t>
            </a:fld>
            <a:endParaRPr lang="en-IN"/>
          </a:p>
        </p:txBody>
      </p:sp>
    </p:spTree>
    <p:extLst>
      <p:ext uri="{BB962C8B-B14F-4D97-AF65-F5344CB8AC3E}">
        <p14:creationId xmlns:p14="http://schemas.microsoft.com/office/powerpoint/2010/main" val="32253243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157B4-0A61-2000-DA0E-788585A5BD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0F6D2C6-2BF5-7795-2D59-C70EC1D32A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8FC1859-2FC2-D05C-6C9C-00B6CC8F6D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585531-345C-C739-2C0E-DAFE8118E8BC}"/>
              </a:ext>
            </a:extLst>
          </p:cNvPr>
          <p:cNvSpPr>
            <a:spLocks noGrp="1"/>
          </p:cNvSpPr>
          <p:nvPr>
            <p:ph type="dt" sz="half" idx="10"/>
          </p:nvPr>
        </p:nvSpPr>
        <p:spPr/>
        <p:txBody>
          <a:bodyPr/>
          <a:lstStyle/>
          <a:p>
            <a:fld id="{A668C388-702A-48F6-90F4-FE232142C1CA}" type="datetimeFigureOut">
              <a:rPr lang="en-IN" smtClean="0"/>
              <a:t>09-08-2024</a:t>
            </a:fld>
            <a:endParaRPr lang="en-IN"/>
          </a:p>
        </p:txBody>
      </p:sp>
      <p:sp>
        <p:nvSpPr>
          <p:cNvPr id="6" name="Footer Placeholder 5">
            <a:extLst>
              <a:ext uri="{FF2B5EF4-FFF2-40B4-BE49-F238E27FC236}">
                <a16:creationId xmlns:a16="http://schemas.microsoft.com/office/drawing/2014/main" id="{893AE15D-89E8-75A2-91CD-732599ABFAB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B154C1F-7704-C26B-D7C1-5A7CBC5A5FD2}"/>
              </a:ext>
            </a:extLst>
          </p:cNvPr>
          <p:cNvSpPr>
            <a:spLocks noGrp="1"/>
          </p:cNvSpPr>
          <p:nvPr>
            <p:ph type="sldNum" sz="quarter" idx="12"/>
          </p:nvPr>
        </p:nvSpPr>
        <p:spPr/>
        <p:txBody>
          <a:bodyPr/>
          <a:lstStyle/>
          <a:p>
            <a:fld id="{E2E86898-8CCA-4085-8D51-D3CB6AC08020}" type="slidenum">
              <a:rPr lang="en-IN" smtClean="0"/>
              <a:t>‹#›</a:t>
            </a:fld>
            <a:endParaRPr lang="en-IN"/>
          </a:p>
        </p:txBody>
      </p:sp>
    </p:spTree>
    <p:extLst>
      <p:ext uri="{BB962C8B-B14F-4D97-AF65-F5344CB8AC3E}">
        <p14:creationId xmlns:p14="http://schemas.microsoft.com/office/powerpoint/2010/main" val="1030566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8F05A-8E7E-FBB3-DFFD-68CC115799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D1070C6-3DD9-59D0-FE9B-30558EE6B6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5CB3EE3-2397-4BAF-A5B8-26D05F4BDF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A8D87D-BF8F-B4F3-381A-BA3E82BAD564}"/>
              </a:ext>
            </a:extLst>
          </p:cNvPr>
          <p:cNvSpPr>
            <a:spLocks noGrp="1"/>
          </p:cNvSpPr>
          <p:nvPr>
            <p:ph type="dt" sz="half" idx="10"/>
          </p:nvPr>
        </p:nvSpPr>
        <p:spPr/>
        <p:txBody>
          <a:bodyPr/>
          <a:lstStyle/>
          <a:p>
            <a:fld id="{A668C388-702A-48F6-90F4-FE232142C1CA}" type="datetimeFigureOut">
              <a:rPr lang="en-IN" smtClean="0"/>
              <a:t>09-08-2024</a:t>
            </a:fld>
            <a:endParaRPr lang="en-IN"/>
          </a:p>
        </p:txBody>
      </p:sp>
      <p:sp>
        <p:nvSpPr>
          <p:cNvPr id="6" name="Footer Placeholder 5">
            <a:extLst>
              <a:ext uri="{FF2B5EF4-FFF2-40B4-BE49-F238E27FC236}">
                <a16:creationId xmlns:a16="http://schemas.microsoft.com/office/drawing/2014/main" id="{C6D1FFA0-AD48-15A6-3E2F-0F123331F75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3B24DC0-7CA9-44ED-5A82-6B8AC4D6C8C3}"/>
              </a:ext>
            </a:extLst>
          </p:cNvPr>
          <p:cNvSpPr>
            <a:spLocks noGrp="1"/>
          </p:cNvSpPr>
          <p:nvPr>
            <p:ph type="sldNum" sz="quarter" idx="12"/>
          </p:nvPr>
        </p:nvSpPr>
        <p:spPr/>
        <p:txBody>
          <a:bodyPr/>
          <a:lstStyle/>
          <a:p>
            <a:fld id="{E2E86898-8CCA-4085-8D51-D3CB6AC08020}" type="slidenum">
              <a:rPr lang="en-IN" smtClean="0"/>
              <a:t>‹#›</a:t>
            </a:fld>
            <a:endParaRPr lang="en-IN"/>
          </a:p>
        </p:txBody>
      </p:sp>
    </p:spTree>
    <p:extLst>
      <p:ext uri="{BB962C8B-B14F-4D97-AF65-F5344CB8AC3E}">
        <p14:creationId xmlns:p14="http://schemas.microsoft.com/office/powerpoint/2010/main" val="828303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BB2790-D57D-1F7A-AB84-DE47FE86C8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BE93193-0FD8-4D70-A3CD-8896B0DD05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FB25679-5D71-F64F-92B6-FF93F98CE9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68C388-702A-48F6-90F4-FE232142C1CA}" type="datetimeFigureOut">
              <a:rPr lang="en-IN" smtClean="0"/>
              <a:t>09-08-2024</a:t>
            </a:fld>
            <a:endParaRPr lang="en-IN"/>
          </a:p>
        </p:txBody>
      </p:sp>
      <p:sp>
        <p:nvSpPr>
          <p:cNvPr id="5" name="Footer Placeholder 4">
            <a:extLst>
              <a:ext uri="{FF2B5EF4-FFF2-40B4-BE49-F238E27FC236}">
                <a16:creationId xmlns:a16="http://schemas.microsoft.com/office/drawing/2014/main" id="{5FE561C5-D621-C685-1910-AEB35DA2A4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3927A8D-51D8-4E43-C20E-2ECB88504E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E86898-8CCA-4085-8D51-D3CB6AC08020}" type="slidenum">
              <a:rPr lang="en-IN" smtClean="0"/>
              <a:t>‹#›</a:t>
            </a:fld>
            <a:endParaRPr lang="en-IN"/>
          </a:p>
        </p:txBody>
      </p:sp>
    </p:spTree>
    <p:extLst>
      <p:ext uri="{BB962C8B-B14F-4D97-AF65-F5344CB8AC3E}">
        <p14:creationId xmlns:p14="http://schemas.microsoft.com/office/powerpoint/2010/main" val="35533966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8" Type="http://schemas.openxmlformats.org/officeDocument/2006/relationships/hyperlink" Target="https://www.coursera.org/learn/crypto" TargetMode="External"/><Relationship Id="rId3" Type="http://schemas.openxmlformats.org/officeDocument/2006/relationships/hyperlink" Target="https://ntnuopen.ntnu.no/ntnu-xmlui/bitstream/handle/11250/2371037/745182_FULLTEXT01.pdf?sequence=3" TargetMode="External"/><Relationship Id="rId7" Type="http://schemas.openxmlformats.org/officeDocument/2006/relationships/hyperlink" Target="https://www.elcomsoft.com/WP/BH-EU-2012-WP.pdf" TargetMode="External"/><Relationship Id="rId12" Type="http://schemas.openxmlformats.org/officeDocument/2006/relationships/hyperlink" Target="https://cryptography.io/en/latest/" TargetMode="External"/><Relationship Id="rId2" Type="http://schemas.openxmlformats.org/officeDocument/2006/relationships/hyperlink" Target="https://crypto.stanford.edu/~dabo/pubs/papers/pwdmgrBrowser.pdf" TargetMode="External"/><Relationship Id="rId1" Type="http://schemas.openxmlformats.org/officeDocument/2006/relationships/slideLayout" Target="../slideLayouts/slideLayout7.xml"/><Relationship Id="rId6" Type="http://schemas.openxmlformats.org/officeDocument/2006/relationships/hyperlink" Target="https://csrc.nist.gov/publications/detail/sp/800-132/final" TargetMode="External"/><Relationship Id="rId11" Type="http://schemas.openxmlformats.org/officeDocument/2006/relationships/hyperlink" Target="https://docs.python.org/3/library/tkinter.html" TargetMode="External"/><Relationship Id="rId5" Type="http://schemas.openxmlformats.org/officeDocument/2006/relationships/hyperlink" Target="https://www.rfc-editor.org/rfc/rfc2898.html" TargetMode="External"/><Relationship Id="rId10" Type="http://schemas.openxmlformats.org/officeDocument/2006/relationships/hyperlink" Target="https://www.sqlite.org/docs.html" TargetMode="External"/><Relationship Id="rId4" Type="http://schemas.openxmlformats.org/officeDocument/2006/relationships/hyperlink" Target="https://www.mdpi.com/2410-387X/7/1" TargetMode="External"/><Relationship Id="rId9" Type="http://schemas.openxmlformats.org/officeDocument/2006/relationships/hyperlink" Target="https://github.com/topics/cryptography-project"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92E65A84-0454-B6F3-DD25-07DCBDBEA3A8}"/>
              </a:ext>
            </a:extLst>
          </p:cNvPr>
          <p:cNvGrpSpPr/>
          <p:nvPr/>
        </p:nvGrpSpPr>
        <p:grpSpPr>
          <a:xfrm>
            <a:off x="0" y="263950"/>
            <a:ext cx="12192000" cy="1630837"/>
            <a:chOff x="0" y="263950"/>
            <a:chExt cx="12192000" cy="1630837"/>
          </a:xfrm>
        </p:grpSpPr>
        <p:sp>
          <p:nvSpPr>
            <p:cNvPr id="7" name="Rectangle 6">
              <a:extLst>
                <a:ext uri="{FF2B5EF4-FFF2-40B4-BE49-F238E27FC236}">
                  <a16:creationId xmlns:a16="http://schemas.microsoft.com/office/drawing/2014/main" id="{039B1944-4790-AA4F-DFD7-0DEB85D29E6A}"/>
                </a:ext>
              </a:extLst>
            </p:cNvPr>
            <p:cNvSpPr/>
            <p:nvPr/>
          </p:nvSpPr>
          <p:spPr>
            <a:xfrm>
              <a:off x="0" y="263950"/>
              <a:ext cx="12192000" cy="163083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AE6C1323-C44C-444F-5DE1-9E5A5C29A35A}"/>
                </a:ext>
              </a:extLst>
            </p:cNvPr>
            <p:cNvPicPr>
              <a:picLocks noChangeAspect="1"/>
            </p:cNvPicPr>
            <p:nvPr/>
          </p:nvPicPr>
          <p:blipFill>
            <a:blip r:embed="rId2"/>
            <a:stretch>
              <a:fillRect/>
            </a:stretch>
          </p:blipFill>
          <p:spPr>
            <a:xfrm>
              <a:off x="2969444" y="338590"/>
              <a:ext cx="1559066" cy="1443847"/>
            </a:xfrm>
            <a:prstGeom prst="rect">
              <a:avLst/>
            </a:prstGeom>
          </p:spPr>
        </p:pic>
        <p:sp>
          <p:nvSpPr>
            <p:cNvPr id="4" name="TextBox 3">
              <a:extLst>
                <a:ext uri="{FF2B5EF4-FFF2-40B4-BE49-F238E27FC236}">
                  <a16:creationId xmlns:a16="http://schemas.microsoft.com/office/drawing/2014/main" id="{9C1F19E7-A426-C0D8-FFDE-761F940C2DE3}"/>
                </a:ext>
              </a:extLst>
            </p:cNvPr>
            <p:cNvSpPr txBox="1"/>
            <p:nvPr/>
          </p:nvSpPr>
          <p:spPr>
            <a:xfrm>
              <a:off x="4072380" y="597566"/>
              <a:ext cx="5490045" cy="925894"/>
            </a:xfrm>
            <a:prstGeom prst="rect">
              <a:avLst/>
            </a:prstGeom>
            <a:noFill/>
          </p:spPr>
          <p:txBody>
            <a:bodyPr wrap="square" rtlCol="0">
              <a:spAutoFit/>
            </a:bodyPr>
            <a:lstStyle/>
            <a:p>
              <a:pPr marL="360680" marR="351155" algn="ctr">
                <a:lnSpc>
                  <a:spcPts val="1600"/>
                </a:lnSpc>
                <a:spcBef>
                  <a:spcPts val="445"/>
                </a:spcBef>
                <a:spcAft>
                  <a:spcPts val="0"/>
                </a:spcAft>
              </a:pPr>
              <a:r>
                <a:rPr lang="en-US" sz="2000" b="1" dirty="0">
                  <a:effectLst/>
                  <a:latin typeface="Times New Roman" panose="02020603050405020304" pitchFamily="18" charset="0"/>
                  <a:ea typeface="Times New Roman" panose="02020603050405020304" pitchFamily="18" charset="0"/>
                </a:rPr>
                <a:t>Vishnu</a:t>
              </a:r>
              <a:r>
                <a:rPr lang="en-US" sz="2000" b="1" spc="-60" dirty="0">
                  <a:effectLst/>
                  <a:latin typeface="Times New Roman" panose="02020603050405020304" pitchFamily="18" charset="0"/>
                  <a:ea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rPr>
                <a:t>Waman</a:t>
              </a:r>
              <a:r>
                <a:rPr lang="en-US" sz="2000" b="1" spc="-35" dirty="0">
                  <a:effectLst/>
                  <a:latin typeface="Times New Roman" panose="02020603050405020304" pitchFamily="18" charset="0"/>
                  <a:ea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rPr>
                <a:t>Thakur</a:t>
              </a:r>
              <a:r>
                <a:rPr lang="en-US" sz="2000" b="1" spc="-35" dirty="0">
                  <a:effectLst/>
                  <a:latin typeface="Times New Roman" panose="02020603050405020304" pitchFamily="18" charset="0"/>
                  <a:ea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rPr>
                <a:t>Charitable</a:t>
              </a:r>
              <a:r>
                <a:rPr lang="en-US" sz="2000" b="1" spc="-35" dirty="0">
                  <a:effectLst/>
                  <a:latin typeface="Times New Roman" panose="02020603050405020304" pitchFamily="18" charset="0"/>
                  <a:ea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rPr>
                <a:t>Trust’s</a:t>
              </a:r>
              <a:endParaRPr lang="en-IN" sz="2000" dirty="0">
                <a:effectLst/>
                <a:latin typeface="Times New Roman" panose="02020603050405020304" pitchFamily="18" charset="0"/>
                <a:ea typeface="Times New Roman" panose="02020603050405020304" pitchFamily="18" charset="0"/>
              </a:endParaRPr>
            </a:p>
            <a:p>
              <a:pPr marL="360680" marR="356870" algn="ctr">
                <a:lnSpc>
                  <a:spcPts val="2520"/>
                </a:lnSpc>
              </a:pPr>
              <a:r>
                <a:rPr lang="en-US" sz="2000" b="1" kern="0" dirty="0">
                  <a:effectLst/>
                  <a:latin typeface="Times New Roman" panose="02020603050405020304" pitchFamily="18" charset="0"/>
                  <a:ea typeface="Times New Roman" panose="02020603050405020304" pitchFamily="18" charset="0"/>
                </a:rPr>
                <a:t>VIVA</a:t>
              </a:r>
              <a:r>
                <a:rPr lang="en-US" sz="2000" b="1" kern="0" spc="-40" dirty="0">
                  <a:effectLst/>
                  <a:latin typeface="Times New Roman" panose="02020603050405020304" pitchFamily="18" charset="0"/>
                  <a:ea typeface="Times New Roman" panose="02020603050405020304" pitchFamily="18" charset="0"/>
                </a:rPr>
                <a:t> </a:t>
              </a:r>
              <a:r>
                <a:rPr lang="en-US" sz="2000" b="1" kern="0" dirty="0">
                  <a:effectLst/>
                  <a:latin typeface="Times New Roman" panose="02020603050405020304" pitchFamily="18" charset="0"/>
                  <a:ea typeface="Times New Roman" panose="02020603050405020304" pitchFamily="18" charset="0"/>
                </a:rPr>
                <a:t>INSTITUTE</a:t>
              </a:r>
              <a:r>
                <a:rPr lang="en-US" sz="2000" b="1" kern="0" spc="-10" dirty="0">
                  <a:effectLst/>
                  <a:latin typeface="Times New Roman" panose="02020603050405020304" pitchFamily="18" charset="0"/>
                  <a:ea typeface="Times New Roman" panose="02020603050405020304" pitchFamily="18" charset="0"/>
                </a:rPr>
                <a:t> </a:t>
              </a:r>
              <a:r>
                <a:rPr lang="en-US" sz="2000" b="1" kern="0" dirty="0">
                  <a:effectLst/>
                  <a:latin typeface="Times New Roman" panose="02020603050405020304" pitchFamily="18" charset="0"/>
                  <a:ea typeface="Times New Roman" panose="02020603050405020304" pitchFamily="18" charset="0"/>
                </a:rPr>
                <a:t>OF</a:t>
              </a:r>
              <a:r>
                <a:rPr lang="en-US" sz="2000" b="1" kern="0" spc="-30" dirty="0">
                  <a:effectLst/>
                  <a:latin typeface="Times New Roman" panose="02020603050405020304" pitchFamily="18" charset="0"/>
                  <a:ea typeface="Times New Roman" panose="02020603050405020304" pitchFamily="18" charset="0"/>
                </a:rPr>
                <a:t> </a:t>
              </a:r>
              <a:r>
                <a:rPr lang="en-US" sz="2000" b="1" kern="0" dirty="0">
                  <a:effectLst/>
                  <a:latin typeface="Times New Roman" panose="02020603050405020304" pitchFamily="18" charset="0"/>
                  <a:ea typeface="Times New Roman" panose="02020603050405020304" pitchFamily="18" charset="0"/>
                </a:rPr>
                <a:t>TECHNOLOGY</a:t>
              </a:r>
              <a:endParaRPr lang="en-IN" sz="2000" b="1" kern="0" dirty="0">
                <a:effectLst/>
                <a:latin typeface="Times New Roman" panose="02020603050405020304" pitchFamily="18" charset="0"/>
                <a:ea typeface="Times New Roman" panose="02020603050405020304" pitchFamily="18" charset="0"/>
              </a:endParaRPr>
            </a:p>
            <a:p>
              <a:pPr marL="360680" marR="347980" algn="ctr">
                <a:spcBef>
                  <a:spcPts val="25"/>
                </a:spcBef>
                <a:spcAft>
                  <a:spcPts val="0"/>
                </a:spcAft>
              </a:pPr>
              <a:r>
                <a:rPr lang="en-US" sz="2000" b="1" dirty="0">
                  <a:effectLst/>
                  <a:latin typeface="Times New Roman" panose="02020603050405020304" pitchFamily="18" charset="0"/>
                  <a:ea typeface="Times New Roman" panose="02020603050405020304" pitchFamily="18" charset="0"/>
                </a:rPr>
                <a:t>Shirgaon,</a:t>
              </a:r>
              <a:r>
                <a:rPr lang="en-US" sz="2000" b="1" spc="-5" dirty="0">
                  <a:effectLst/>
                  <a:latin typeface="Times New Roman" panose="02020603050405020304" pitchFamily="18" charset="0"/>
                  <a:ea typeface="Times New Roman" panose="02020603050405020304" pitchFamily="18" charset="0"/>
                </a:rPr>
                <a:t> </a:t>
              </a:r>
              <a:r>
                <a:rPr lang="en-US" sz="2000" b="1" dirty="0">
                  <a:effectLst/>
                  <a:latin typeface="Times New Roman" panose="02020603050405020304" pitchFamily="18" charset="0"/>
                  <a:ea typeface="Times New Roman" panose="02020603050405020304" pitchFamily="18" charset="0"/>
                </a:rPr>
                <a:t>Virar (East)</a:t>
              </a:r>
              <a:endParaRPr lang="en-IN" sz="2000" b="1" dirty="0">
                <a:effectLst/>
                <a:latin typeface="Times New Roman" panose="02020603050405020304" pitchFamily="18" charset="0"/>
                <a:ea typeface="Times New Roman" panose="02020603050405020304" pitchFamily="18" charset="0"/>
              </a:endParaRPr>
            </a:p>
          </p:txBody>
        </p:sp>
      </p:grpSp>
      <p:sp>
        <p:nvSpPr>
          <p:cNvPr id="8" name="TextBox 7">
            <a:extLst>
              <a:ext uri="{FF2B5EF4-FFF2-40B4-BE49-F238E27FC236}">
                <a16:creationId xmlns:a16="http://schemas.microsoft.com/office/drawing/2014/main" id="{3CD1D3C3-6981-BEBA-4A27-1F70418DDD87}"/>
              </a:ext>
            </a:extLst>
          </p:cNvPr>
          <p:cNvSpPr txBox="1"/>
          <p:nvPr/>
        </p:nvSpPr>
        <p:spPr>
          <a:xfrm>
            <a:off x="1307183" y="3044280"/>
            <a:ext cx="9577633" cy="769441"/>
          </a:xfrm>
          <a:prstGeom prst="rect">
            <a:avLst/>
          </a:prstGeom>
          <a:noFill/>
        </p:spPr>
        <p:txBody>
          <a:bodyPr wrap="square" rtlCol="0">
            <a:spAutoFit/>
          </a:bodyPr>
          <a:lstStyle/>
          <a:p>
            <a:r>
              <a:rPr lang="en-US" sz="4400" b="1" dirty="0">
                <a:solidFill>
                  <a:schemeClr val="bg1"/>
                </a:solidFill>
                <a:effectLst>
                  <a:outerShdw blurRad="50800" dist="38100" dir="2700000" algn="tl" rotWithShape="0">
                    <a:prstClr val="black">
                      <a:alpha val="40000"/>
                    </a:prstClr>
                  </a:outerShdw>
                </a:effectLst>
                <a:latin typeface="Times New Roman" panose="02020603050405020304" pitchFamily="18" charset="0"/>
                <a:ea typeface="Times New Roman" panose="02020603050405020304" pitchFamily="18" charset="0"/>
              </a:rPr>
              <a:t>CryptoVault: Secure Password Keeper</a:t>
            </a:r>
            <a:endParaRPr lang="en-IN" sz="4400" dirty="0">
              <a:solidFill>
                <a:schemeClr val="bg1"/>
              </a:solidFill>
              <a:effectLst>
                <a:outerShdw blurRad="50800" dist="38100" dir="2700000" algn="tl" rotWithShape="0">
                  <a:prstClr val="black">
                    <a:alpha val="40000"/>
                  </a:prstClr>
                </a:outerShdw>
              </a:effectLst>
            </a:endParaRPr>
          </a:p>
        </p:txBody>
      </p:sp>
      <p:sp>
        <p:nvSpPr>
          <p:cNvPr id="10" name="TextBox 9">
            <a:extLst>
              <a:ext uri="{FF2B5EF4-FFF2-40B4-BE49-F238E27FC236}">
                <a16:creationId xmlns:a16="http://schemas.microsoft.com/office/drawing/2014/main" id="{7AC9892D-FCAC-4B31-BD3A-E120454F1937}"/>
              </a:ext>
            </a:extLst>
          </p:cNvPr>
          <p:cNvSpPr txBox="1"/>
          <p:nvPr/>
        </p:nvSpPr>
        <p:spPr>
          <a:xfrm>
            <a:off x="2674071" y="4389516"/>
            <a:ext cx="6843858" cy="1938992"/>
          </a:xfrm>
          <a:prstGeom prst="rect">
            <a:avLst/>
          </a:prstGeom>
          <a:noFill/>
        </p:spPr>
        <p:txBody>
          <a:bodyPr wrap="square">
            <a:spAutoFit/>
          </a:bodyPr>
          <a:lstStyle/>
          <a:p>
            <a:r>
              <a:rPr lang="en-US" sz="2400" b="1" dirty="0">
                <a:solidFill>
                  <a:schemeClr val="bg1"/>
                </a:solidFill>
                <a:effectLst>
                  <a:outerShdw blurRad="50800" dist="38100" dir="13500000" algn="br" rotWithShape="0">
                    <a:prstClr val="black">
                      <a:alpha val="40000"/>
                    </a:prstClr>
                  </a:outerShdw>
                </a:effectLst>
                <a:latin typeface="Times New Roman" panose="02020603050405020304" pitchFamily="18" charset="0"/>
                <a:cs typeface="Times New Roman" panose="02020603050405020304" pitchFamily="18" charset="0"/>
              </a:rPr>
              <a:t>NAME: Ms. Durga Adhikari Chhetri </a:t>
            </a:r>
          </a:p>
          <a:p>
            <a:r>
              <a:rPr lang="en-US" sz="2400" b="1" dirty="0">
                <a:solidFill>
                  <a:schemeClr val="bg1"/>
                </a:solidFill>
                <a:effectLst>
                  <a:outerShdw blurRad="50800" dist="38100" dir="13500000" algn="br" rotWithShape="0">
                    <a:prstClr val="black">
                      <a:alpha val="40000"/>
                    </a:prstClr>
                  </a:outerShdw>
                </a:effectLst>
                <a:latin typeface="Times New Roman" panose="02020603050405020304" pitchFamily="18" charset="0"/>
                <a:cs typeface="Times New Roman" panose="02020603050405020304" pitchFamily="18" charset="0"/>
              </a:rPr>
              <a:t>ROLL NO: 1 </a:t>
            </a:r>
          </a:p>
          <a:p>
            <a:r>
              <a:rPr lang="en-IN" sz="2400" b="1" dirty="0">
                <a:solidFill>
                  <a:schemeClr val="bg1"/>
                </a:solidFill>
                <a:effectLst>
                  <a:outerShdw blurRad="50800" dist="38100" dir="13500000" algn="br" rotWithShape="0">
                    <a:prstClr val="black">
                      <a:alpha val="40000"/>
                    </a:prstClr>
                  </a:outerShdw>
                </a:effectLst>
                <a:latin typeface="Times New Roman" panose="02020603050405020304" pitchFamily="18" charset="0"/>
                <a:cs typeface="Times New Roman" panose="02020603050405020304" pitchFamily="18" charset="0"/>
              </a:rPr>
              <a:t>CLASS: FYMCA</a:t>
            </a:r>
            <a:endParaRPr lang="en-US" sz="2400" b="1" dirty="0">
              <a:solidFill>
                <a:schemeClr val="bg1"/>
              </a:solidFill>
              <a:effectLst>
                <a:outerShdw blurRad="50800" dist="38100" dir="13500000" algn="br" rotWithShape="0">
                  <a:prstClr val="black">
                    <a:alpha val="40000"/>
                  </a:prstClr>
                </a:outerShdw>
              </a:effectLst>
              <a:latin typeface="Times New Roman" panose="02020603050405020304" pitchFamily="18" charset="0"/>
              <a:cs typeface="Times New Roman" panose="02020603050405020304" pitchFamily="18" charset="0"/>
            </a:endParaRPr>
          </a:p>
          <a:p>
            <a:r>
              <a:rPr lang="en-US" sz="2400" b="1" dirty="0">
                <a:solidFill>
                  <a:schemeClr val="bg1"/>
                </a:solidFill>
                <a:effectLst>
                  <a:outerShdw blurRad="50800" dist="38100" dir="13500000" algn="br" rotWithShape="0">
                    <a:prstClr val="black">
                      <a:alpha val="40000"/>
                    </a:prstClr>
                  </a:outerShdw>
                </a:effectLst>
                <a:latin typeface="Times New Roman" panose="02020603050405020304" pitchFamily="18" charset="0"/>
                <a:cs typeface="Times New Roman" panose="02020603050405020304" pitchFamily="18" charset="0"/>
              </a:rPr>
              <a:t>SEMESTER: II</a:t>
            </a:r>
          </a:p>
          <a:p>
            <a:r>
              <a:rPr lang="en-IN" sz="2400" b="1" dirty="0">
                <a:solidFill>
                  <a:schemeClr val="bg1"/>
                </a:solidFill>
                <a:effectLst>
                  <a:outerShdw blurRad="50800" dist="38100" dir="13500000" algn="br" rotWithShape="0">
                    <a:prstClr val="black">
                      <a:alpha val="40000"/>
                    </a:prstClr>
                  </a:outerShdw>
                </a:effectLst>
                <a:latin typeface="Times New Roman" panose="02020603050405020304" pitchFamily="18" charset="0"/>
                <a:cs typeface="Times New Roman" panose="02020603050405020304" pitchFamily="18" charset="0"/>
              </a:rPr>
              <a:t>GUIDED BY: </a:t>
            </a:r>
            <a:r>
              <a:rPr lang="en-US" sz="2400" b="1" dirty="0">
                <a:solidFill>
                  <a:schemeClr val="bg1"/>
                </a:solidFill>
                <a:effectLst>
                  <a:outerShdw blurRad="50800" dist="38100" dir="13500000" algn="br" rotWithShape="0">
                    <a:prstClr val="black">
                      <a:alpha val="40000"/>
                    </a:prstClr>
                  </a:outerShdw>
                </a:effectLst>
                <a:latin typeface="Times New Roman" panose="02020603050405020304" pitchFamily="18" charset="0"/>
                <a:ea typeface="Times New Roman" panose="02020603050405020304" pitchFamily="18" charset="0"/>
                <a:cs typeface="Times New Roman" panose="02020603050405020304" pitchFamily="18" charset="0"/>
              </a:rPr>
              <a:t>Dr. Brijesh Joshi</a:t>
            </a:r>
            <a:endParaRPr lang="en-IN" sz="2400" b="1" dirty="0">
              <a:solidFill>
                <a:schemeClr val="bg1"/>
              </a:solidFill>
              <a:effectLst>
                <a:outerShdw blurRad="50800" dist="38100" dir="13500000" algn="br" rotWithShape="0">
                  <a:prstClr val="black">
                    <a:alpha val="40000"/>
                  </a:prstClr>
                </a:outerShdw>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658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1000812" y="239539"/>
            <a:ext cx="10190376"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SOFTWARE REQUIREMENT SPECIFICATION</a:t>
            </a:r>
            <a:endParaRPr lang="en-IN" sz="3600" dirty="0">
              <a:solidFill>
                <a:srgbClr val="FFF8ED"/>
              </a:solidFill>
              <a:effectLst>
                <a:outerShdw blurRad="50800" dist="38100" dir="13500000" algn="br" rotWithShape="0">
                  <a:prstClr val="black">
                    <a:alpha val="40000"/>
                  </a:prstClr>
                </a:outerShdw>
              </a:effectLst>
            </a:endParaRPr>
          </a:p>
        </p:txBody>
      </p:sp>
      <p:grpSp>
        <p:nvGrpSpPr>
          <p:cNvPr id="16" name="Group 15">
            <a:extLst>
              <a:ext uri="{FF2B5EF4-FFF2-40B4-BE49-F238E27FC236}">
                <a16:creationId xmlns:a16="http://schemas.microsoft.com/office/drawing/2014/main" id="{8B1D57B3-E466-D47E-A27B-6A7055ABBCC8}"/>
              </a:ext>
            </a:extLst>
          </p:cNvPr>
          <p:cNvGrpSpPr/>
          <p:nvPr/>
        </p:nvGrpSpPr>
        <p:grpSpPr>
          <a:xfrm>
            <a:off x="906544" y="2177592"/>
            <a:ext cx="10378912" cy="3421930"/>
            <a:chOff x="906544" y="2177592"/>
            <a:chExt cx="10378912" cy="3421930"/>
          </a:xfrm>
        </p:grpSpPr>
        <p:sp>
          <p:nvSpPr>
            <p:cNvPr id="5" name="Flowchart: Data 4">
              <a:extLst>
                <a:ext uri="{FF2B5EF4-FFF2-40B4-BE49-F238E27FC236}">
                  <a16:creationId xmlns:a16="http://schemas.microsoft.com/office/drawing/2014/main" id="{304091F3-77F8-9A39-BE0E-E75E55F58EC6}"/>
                </a:ext>
              </a:extLst>
            </p:cNvPr>
            <p:cNvSpPr/>
            <p:nvPr/>
          </p:nvSpPr>
          <p:spPr>
            <a:xfrm>
              <a:off x="906544" y="2177592"/>
              <a:ext cx="5373278" cy="3421930"/>
            </a:xfrm>
            <a:prstGeom prst="flowChartInputOutpu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ata 6">
              <a:extLst>
                <a:ext uri="{FF2B5EF4-FFF2-40B4-BE49-F238E27FC236}">
                  <a16:creationId xmlns:a16="http://schemas.microsoft.com/office/drawing/2014/main" id="{ADD1663F-AF84-129B-31B9-7351D5350F30}"/>
                </a:ext>
              </a:extLst>
            </p:cNvPr>
            <p:cNvSpPr/>
            <p:nvPr/>
          </p:nvSpPr>
          <p:spPr>
            <a:xfrm>
              <a:off x="5912178" y="2177592"/>
              <a:ext cx="5373278" cy="3421930"/>
            </a:xfrm>
            <a:prstGeom prst="flowChartInputOutpu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BFE8EBF5-85E9-1D69-1210-95983F8D9A86}"/>
                </a:ext>
              </a:extLst>
            </p:cNvPr>
            <p:cNvSpPr txBox="1"/>
            <p:nvPr/>
          </p:nvSpPr>
          <p:spPr>
            <a:xfrm>
              <a:off x="1705858" y="3314441"/>
              <a:ext cx="3774650" cy="1631216"/>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CryptoVault enables user authentication, password management, and provides an intuitive interface with strong security features.</a:t>
              </a:r>
              <a:endParaRPr lang="en-IN" sz="2000" b="1"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D841800E-219B-DF1F-00DD-BC88BD5BEE23}"/>
                </a:ext>
              </a:extLst>
            </p:cNvPr>
            <p:cNvSpPr txBox="1"/>
            <p:nvPr/>
          </p:nvSpPr>
          <p:spPr>
            <a:xfrm>
              <a:off x="2131245" y="2361273"/>
              <a:ext cx="3688630" cy="477054"/>
            </a:xfrm>
            <a:prstGeom prst="rect">
              <a:avLst/>
            </a:prstGeom>
            <a:noFill/>
          </p:spPr>
          <p:txBody>
            <a:bodyPr wrap="square" rtlCol="0">
              <a:spAutoFit/>
            </a:bodyPr>
            <a:lstStyle/>
            <a:p>
              <a:r>
                <a:rPr lang="en-IN" sz="2500" b="1" dirty="0">
                  <a:latin typeface="Times New Roman" panose="02020603050405020304" pitchFamily="18" charset="0"/>
                  <a:cs typeface="Times New Roman" panose="02020603050405020304" pitchFamily="18" charset="0"/>
                </a:rPr>
                <a:t>Functional Requirements</a:t>
              </a:r>
            </a:p>
          </p:txBody>
        </p:sp>
        <p:sp>
          <p:nvSpPr>
            <p:cNvPr id="11" name="TextBox 10">
              <a:extLst>
                <a:ext uri="{FF2B5EF4-FFF2-40B4-BE49-F238E27FC236}">
                  <a16:creationId xmlns:a16="http://schemas.microsoft.com/office/drawing/2014/main" id="{B2E0D56A-5157-85D8-90FA-A29F9E72BAC6}"/>
                </a:ext>
              </a:extLst>
            </p:cNvPr>
            <p:cNvSpPr txBox="1"/>
            <p:nvPr/>
          </p:nvSpPr>
          <p:spPr>
            <a:xfrm>
              <a:off x="6929489" y="2361273"/>
              <a:ext cx="4241276" cy="477054"/>
            </a:xfrm>
            <a:prstGeom prst="rect">
              <a:avLst/>
            </a:prstGeom>
            <a:noFill/>
          </p:spPr>
          <p:txBody>
            <a:bodyPr wrap="square" rtlCol="0">
              <a:spAutoFit/>
            </a:bodyPr>
            <a:lstStyle/>
            <a:p>
              <a:r>
                <a:rPr lang="en-IN" sz="2500" b="1" dirty="0">
                  <a:latin typeface="Times New Roman" panose="02020603050405020304" pitchFamily="18" charset="0"/>
                  <a:cs typeface="Times New Roman" panose="02020603050405020304" pitchFamily="18" charset="0"/>
                </a:rPr>
                <a:t>Non-functional Requirements</a:t>
              </a:r>
            </a:p>
          </p:txBody>
        </p:sp>
        <p:sp>
          <p:nvSpPr>
            <p:cNvPr id="15" name="TextBox 14">
              <a:extLst>
                <a:ext uri="{FF2B5EF4-FFF2-40B4-BE49-F238E27FC236}">
                  <a16:creationId xmlns:a16="http://schemas.microsoft.com/office/drawing/2014/main" id="{F401E8CF-E2AE-4C00-C24D-D68B93643452}"/>
                </a:ext>
              </a:extLst>
            </p:cNvPr>
            <p:cNvSpPr txBox="1"/>
            <p:nvPr/>
          </p:nvSpPr>
          <p:spPr>
            <a:xfrm>
              <a:off x="6711492" y="3182466"/>
              <a:ext cx="3774650" cy="2246769"/>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CryptoVault ensures high performance, robust security, reliability with backup mechanisms, usability with clear guidance, and compatibility across popular operating systems.</a:t>
              </a:r>
              <a:endParaRPr lang="en-IN" sz="2000" b="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309654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2000054" y="239539"/>
            <a:ext cx="8191892"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TECHNOLOGICAL REQUIREMENTS</a:t>
            </a:r>
            <a:endParaRPr lang="en-IN" sz="3600" dirty="0">
              <a:solidFill>
                <a:srgbClr val="FFF8ED"/>
              </a:solidFill>
              <a:effectLst>
                <a:outerShdw blurRad="50800" dist="38100" dir="13500000" algn="br" rotWithShape="0">
                  <a:prstClr val="black">
                    <a:alpha val="40000"/>
                  </a:prstClr>
                </a:outerShdw>
              </a:effectLst>
            </a:endParaRPr>
          </a:p>
        </p:txBody>
      </p:sp>
      <p:grpSp>
        <p:nvGrpSpPr>
          <p:cNvPr id="20" name="Group 19">
            <a:extLst>
              <a:ext uri="{FF2B5EF4-FFF2-40B4-BE49-F238E27FC236}">
                <a16:creationId xmlns:a16="http://schemas.microsoft.com/office/drawing/2014/main" id="{E5F4AC6D-BB55-2935-640D-F7ADC5B5C9D0}"/>
              </a:ext>
            </a:extLst>
          </p:cNvPr>
          <p:cNvGrpSpPr/>
          <p:nvPr/>
        </p:nvGrpSpPr>
        <p:grpSpPr>
          <a:xfrm>
            <a:off x="480763" y="1999326"/>
            <a:ext cx="11051362" cy="6343327"/>
            <a:chOff x="480763" y="1999326"/>
            <a:chExt cx="11051362" cy="6343327"/>
          </a:xfrm>
        </p:grpSpPr>
        <p:sp>
          <p:nvSpPr>
            <p:cNvPr id="19" name="Arrow: Bent 18">
              <a:extLst>
                <a:ext uri="{FF2B5EF4-FFF2-40B4-BE49-F238E27FC236}">
                  <a16:creationId xmlns:a16="http://schemas.microsoft.com/office/drawing/2014/main" id="{DA5387DC-1197-AF1D-E86A-499705E56993}"/>
                </a:ext>
              </a:extLst>
            </p:cNvPr>
            <p:cNvSpPr/>
            <p:nvPr/>
          </p:nvSpPr>
          <p:spPr>
            <a:xfrm>
              <a:off x="3761294" y="2050294"/>
              <a:ext cx="2490247" cy="1701539"/>
            </a:xfrm>
            <a:prstGeom prst="bentArrow">
              <a:avLst>
                <a:gd name="adj1" fmla="val 25000"/>
                <a:gd name="adj2" fmla="val 25831"/>
                <a:gd name="adj3" fmla="val 25000"/>
                <a:gd name="adj4" fmla="val 43750"/>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IN" dirty="0">
                <a:solidFill>
                  <a:schemeClr val="tx1"/>
                </a:solidFill>
              </a:endParaRPr>
            </a:p>
          </p:txBody>
        </p:sp>
        <p:grpSp>
          <p:nvGrpSpPr>
            <p:cNvPr id="13" name="Group 12">
              <a:extLst>
                <a:ext uri="{FF2B5EF4-FFF2-40B4-BE49-F238E27FC236}">
                  <a16:creationId xmlns:a16="http://schemas.microsoft.com/office/drawing/2014/main" id="{23B34901-A2E6-AD17-C011-B5AA6B8B4D26}"/>
                </a:ext>
              </a:extLst>
            </p:cNvPr>
            <p:cNvGrpSpPr/>
            <p:nvPr/>
          </p:nvGrpSpPr>
          <p:grpSpPr>
            <a:xfrm>
              <a:off x="480763" y="3751798"/>
              <a:ext cx="4468305" cy="4590855"/>
              <a:chOff x="744718" y="1197203"/>
              <a:chExt cx="4468305" cy="4590855"/>
            </a:xfrm>
          </p:grpSpPr>
          <p:sp>
            <p:nvSpPr>
              <p:cNvPr id="2" name="Flowchart: Internal Storage 1">
                <a:extLst>
                  <a:ext uri="{FF2B5EF4-FFF2-40B4-BE49-F238E27FC236}">
                    <a16:creationId xmlns:a16="http://schemas.microsoft.com/office/drawing/2014/main" id="{5D3F8EED-6ADC-9927-02B0-9C77D650F42C}"/>
                  </a:ext>
                </a:extLst>
              </p:cNvPr>
              <p:cNvSpPr/>
              <p:nvPr/>
            </p:nvSpPr>
            <p:spPr>
              <a:xfrm>
                <a:off x="744718" y="1197203"/>
                <a:ext cx="4468305" cy="4590855"/>
              </a:xfrm>
              <a:prstGeom prst="flowChartInternalStorag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74309E10-9EDA-CA6B-AF87-09D3EAE3EEEA}"/>
                  </a:ext>
                </a:extLst>
              </p:cNvPr>
              <p:cNvSpPr txBox="1"/>
              <p:nvPr/>
            </p:nvSpPr>
            <p:spPr>
              <a:xfrm>
                <a:off x="1470580" y="1272619"/>
                <a:ext cx="3572759"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Hardware to be Used</a:t>
                </a:r>
              </a:p>
            </p:txBody>
          </p:sp>
          <p:sp>
            <p:nvSpPr>
              <p:cNvPr id="8" name="TextBox 7">
                <a:extLst>
                  <a:ext uri="{FF2B5EF4-FFF2-40B4-BE49-F238E27FC236}">
                    <a16:creationId xmlns:a16="http://schemas.microsoft.com/office/drawing/2014/main" id="{35A8C802-1E3C-4C44-3F0F-42ACDDBC2735}"/>
                  </a:ext>
                </a:extLst>
              </p:cNvPr>
              <p:cNvSpPr txBox="1"/>
              <p:nvPr/>
            </p:nvSpPr>
            <p:spPr>
              <a:xfrm>
                <a:off x="1343318" y="1871255"/>
                <a:ext cx="3700021" cy="1938992"/>
              </a:xfrm>
              <a:prstGeom prst="rect">
                <a:avLst/>
              </a:prstGeom>
              <a:noFill/>
            </p:spPr>
            <p:txBody>
              <a:bodyPr wrap="square" rtlCol="0">
                <a:spAutoFit/>
              </a:bodyPr>
              <a:lstStyle/>
              <a:p>
                <a:pPr marL="285750" indent="-285750">
                  <a:buFont typeface="Wingdings" panose="05000000000000000000" pitchFamily="2" charset="2"/>
                  <a:buChar char="Ø"/>
                </a:pPr>
                <a:endParaRPr lang="en-US" sz="2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Computing Devices: Desktops or Laptops.</a:t>
                </a:r>
              </a:p>
              <a:p>
                <a:pPr marL="285750" indent="-285750">
                  <a:buFont typeface="Wingdings" panose="05000000000000000000" pitchFamily="2" charset="2"/>
                  <a:buChar char="Ø"/>
                </a:pPr>
                <a:endParaRPr lang="en-US" sz="2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Memory and Storage: Adequate RAM and storage.</a:t>
                </a:r>
              </a:p>
            </p:txBody>
          </p:sp>
        </p:grpSp>
        <p:grpSp>
          <p:nvGrpSpPr>
            <p:cNvPr id="17" name="Group 16">
              <a:extLst>
                <a:ext uri="{FF2B5EF4-FFF2-40B4-BE49-F238E27FC236}">
                  <a16:creationId xmlns:a16="http://schemas.microsoft.com/office/drawing/2014/main" id="{520861E0-58F8-A469-A8DC-3CFD957A178A}"/>
                </a:ext>
              </a:extLst>
            </p:cNvPr>
            <p:cNvGrpSpPr/>
            <p:nvPr/>
          </p:nvGrpSpPr>
          <p:grpSpPr>
            <a:xfrm>
              <a:off x="6251543" y="1999326"/>
              <a:ext cx="5280582" cy="4590855"/>
              <a:chOff x="5440838" y="1207043"/>
              <a:chExt cx="5280582" cy="4590855"/>
            </a:xfrm>
          </p:grpSpPr>
          <p:sp>
            <p:nvSpPr>
              <p:cNvPr id="12" name="Flowchart: Internal Storage 11">
                <a:extLst>
                  <a:ext uri="{FF2B5EF4-FFF2-40B4-BE49-F238E27FC236}">
                    <a16:creationId xmlns:a16="http://schemas.microsoft.com/office/drawing/2014/main" id="{379A9EFA-3DFF-9747-9B96-8F507B666494}"/>
                  </a:ext>
                </a:extLst>
              </p:cNvPr>
              <p:cNvSpPr/>
              <p:nvPr/>
            </p:nvSpPr>
            <p:spPr>
              <a:xfrm>
                <a:off x="5440838" y="1207043"/>
                <a:ext cx="5280582" cy="4590855"/>
              </a:xfrm>
              <a:prstGeom prst="flowChartInternalStorag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9683CB39-8C80-6920-9C54-66BB696935D2}"/>
                  </a:ext>
                </a:extLst>
              </p:cNvPr>
              <p:cNvSpPr txBox="1"/>
              <p:nvPr/>
            </p:nvSpPr>
            <p:spPr>
              <a:xfrm>
                <a:off x="6531988" y="1216470"/>
                <a:ext cx="3753441" cy="523220"/>
              </a:xfrm>
              <a:prstGeom prst="rect">
                <a:avLst/>
              </a:prstGeom>
              <a:noFill/>
            </p:spPr>
            <p:txBody>
              <a:bodyPr wrap="square" rtlCol="0">
                <a:spAutoFit/>
              </a:bodyPr>
              <a:lstStyle/>
              <a:p>
                <a:r>
                  <a:rPr lang="en-US" sz="2800" b="1" dirty="0">
                    <a:latin typeface="Bahnschrift Condensed" panose="020B0502040204020203" pitchFamily="34" charset="0"/>
                  </a:rPr>
                  <a:t>Software / tools to be Used</a:t>
                </a:r>
                <a:endParaRPr lang="en-IN" sz="2800" b="1" dirty="0">
                  <a:latin typeface="Bahnschrift Condensed" panose="020B0502040204020203" pitchFamily="34" charset="0"/>
                </a:endParaRPr>
              </a:p>
            </p:txBody>
          </p:sp>
          <p:sp>
            <p:nvSpPr>
              <p:cNvPr id="16" name="TextBox 15">
                <a:extLst>
                  <a:ext uri="{FF2B5EF4-FFF2-40B4-BE49-F238E27FC236}">
                    <a16:creationId xmlns:a16="http://schemas.microsoft.com/office/drawing/2014/main" id="{E8D243FD-3C7F-A255-38F9-1BF2B7E47FD2}"/>
                  </a:ext>
                </a:extLst>
              </p:cNvPr>
              <p:cNvSpPr txBox="1"/>
              <p:nvPr/>
            </p:nvSpPr>
            <p:spPr>
              <a:xfrm>
                <a:off x="6096000" y="1795839"/>
                <a:ext cx="4625419" cy="3970318"/>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Integrated Development Environment (IDE):</a:t>
                </a:r>
              </a:p>
              <a:p>
                <a:r>
                  <a:rPr lang="en-IN" b="1" dirty="0">
                    <a:latin typeface="Times New Roman" panose="02020603050405020304" pitchFamily="18" charset="0"/>
                    <a:cs typeface="Times New Roman" panose="02020603050405020304" pitchFamily="18" charset="0"/>
                  </a:rPr>
                  <a:t>PyCharm</a:t>
                </a:r>
              </a:p>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Programming Language:</a:t>
                </a:r>
              </a:p>
              <a:p>
                <a:r>
                  <a:rPr lang="en-IN" b="1" dirty="0">
                    <a:latin typeface="Times New Roman" panose="02020603050405020304" pitchFamily="18" charset="0"/>
                    <a:cs typeface="Times New Roman" panose="02020603050405020304" pitchFamily="18" charset="0"/>
                  </a:rPr>
                  <a:t>Python</a:t>
                </a:r>
              </a:p>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Database Management System (DBMS):</a:t>
                </a:r>
              </a:p>
              <a:p>
                <a:r>
                  <a:rPr lang="en-IN" b="1" dirty="0">
                    <a:latin typeface="Times New Roman" panose="02020603050405020304" pitchFamily="18" charset="0"/>
                    <a:cs typeface="Times New Roman" panose="02020603050405020304" pitchFamily="18" charset="0"/>
                  </a:rPr>
                  <a:t>SQLite</a:t>
                </a:r>
              </a:p>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Cryptography Library:</a:t>
                </a:r>
              </a:p>
              <a:p>
                <a:r>
                  <a:rPr lang="en-IN" b="1" dirty="0">
                    <a:latin typeface="Times New Roman" panose="02020603050405020304" pitchFamily="18" charset="0"/>
                    <a:cs typeface="Times New Roman" panose="02020603050405020304" pitchFamily="18" charset="0"/>
                  </a:rPr>
                  <a:t>cryptography.fernet</a:t>
                </a:r>
              </a:p>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Graphical User Interface:</a:t>
                </a:r>
              </a:p>
              <a:p>
                <a:r>
                  <a:rPr lang="en-IN" b="1" dirty="0">
                    <a:latin typeface="Times New Roman" panose="02020603050405020304" pitchFamily="18" charset="0"/>
                    <a:cs typeface="Times New Roman" panose="02020603050405020304" pitchFamily="18" charset="0"/>
                  </a:rPr>
                  <a:t>Tkinter</a:t>
                </a:r>
              </a:p>
            </p:txBody>
          </p:sp>
        </p:grpSp>
      </p:grpSp>
    </p:spTree>
    <p:extLst>
      <p:ext uri="{BB962C8B-B14F-4D97-AF65-F5344CB8AC3E}">
        <p14:creationId xmlns:p14="http://schemas.microsoft.com/office/powerpoint/2010/main" val="5327464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2792691" y="239539"/>
            <a:ext cx="6606618"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MODULES OF THE PROJECT</a:t>
            </a:r>
            <a:endParaRPr lang="en-IN" sz="3600" dirty="0">
              <a:solidFill>
                <a:srgbClr val="FFF8ED"/>
              </a:solidFill>
              <a:effectLst>
                <a:outerShdw blurRad="50800" dist="38100" dir="13500000" algn="br" rotWithShape="0">
                  <a:prstClr val="black">
                    <a:alpha val="40000"/>
                  </a:prstClr>
                </a:outerShdw>
              </a:effectLst>
            </a:endParaRPr>
          </a:p>
        </p:txBody>
      </p:sp>
      <p:grpSp>
        <p:nvGrpSpPr>
          <p:cNvPr id="27" name="Group 26">
            <a:extLst>
              <a:ext uri="{FF2B5EF4-FFF2-40B4-BE49-F238E27FC236}">
                <a16:creationId xmlns:a16="http://schemas.microsoft.com/office/drawing/2014/main" id="{198BE286-4A94-8B9C-71E6-4E36B4A573E0}"/>
              </a:ext>
            </a:extLst>
          </p:cNvPr>
          <p:cNvGrpSpPr/>
          <p:nvPr/>
        </p:nvGrpSpPr>
        <p:grpSpPr>
          <a:xfrm>
            <a:off x="3018864" y="1342193"/>
            <a:ext cx="6154271" cy="5203982"/>
            <a:chOff x="3018864" y="1342193"/>
            <a:chExt cx="6154271" cy="5203982"/>
          </a:xfrm>
        </p:grpSpPr>
        <p:sp>
          <p:nvSpPr>
            <p:cNvPr id="24" name="Arc 23">
              <a:extLst>
                <a:ext uri="{FF2B5EF4-FFF2-40B4-BE49-F238E27FC236}">
                  <a16:creationId xmlns:a16="http://schemas.microsoft.com/office/drawing/2014/main" id="{2658D066-FBF1-5CAC-B090-EAF403D85F9C}"/>
                </a:ext>
              </a:extLst>
            </p:cNvPr>
            <p:cNvSpPr/>
            <p:nvPr/>
          </p:nvSpPr>
          <p:spPr>
            <a:xfrm>
              <a:off x="3799002" y="1848277"/>
              <a:ext cx="4760535" cy="4213158"/>
            </a:xfrm>
            <a:prstGeom prst="arc">
              <a:avLst>
                <a:gd name="adj1" fmla="val 15673972"/>
                <a:gd name="adj2" fmla="val 14918073"/>
              </a:avLst>
            </a:prstGeom>
            <a:ln w="76200">
              <a:solidFill>
                <a:srgbClr val="FFF8E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4" name="Group 3">
              <a:extLst>
                <a:ext uri="{FF2B5EF4-FFF2-40B4-BE49-F238E27FC236}">
                  <a16:creationId xmlns:a16="http://schemas.microsoft.com/office/drawing/2014/main" id="{DE1F628C-8B1C-7544-DECD-377201E9E7D4}"/>
                </a:ext>
              </a:extLst>
            </p:cNvPr>
            <p:cNvGrpSpPr/>
            <p:nvPr/>
          </p:nvGrpSpPr>
          <p:grpSpPr>
            <a:xfrm>
              <a:off x="3018864" y="1342193"/>
              <a:ext cx="6154271" cy="5203982"/>
              <a:chOff x="2129119" y="1530729"/>
              <a:chExt cx="6154271" cy="5203982"/>
            </a:xfrm>
          </p:grpSpPr>
          <p:sp>
            <p:nvSpPr>
              <p:cNvPr id="5" name="Oval 4">
                <a:extLst>
                  <a:ext uri="{FF2B5EF4-FFF2-40B4-BE49-F238E27FC236}">
                    <a16:creationId xmlns:a16="http://schemas.microsoft.com/office/drawing/2014/main" id="{DA2E5676-CDCE-EE96-2FB7-C3927A1744CA}"/>
                  </a:ext>
                </a:extLst>
              </p:cNvPr>
              <p:cNvSpPr/>
              <p:nvPr/>
            </p:nvSpPr>
            <p:spPr>
              <a:xfrm>
                <a:off x="4276166" y="3176870"/>
                <a:ext cx="1712258" cy="1577789"/>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latin typeface="Bahnschrift Condensed" panose="020B0502040204020203" pitchFamily="34" charset="0"/>
                  </a:rPr>
                  <a:t>CryptoVault</a:t>
                </a:r>
              </a:p>
            </p:txBody>
          </p:sp>
          <p:sp>
            <p:nvSpPr>
              <p:cNvPr id="7" name="Oval 6">
                <a:extLst>
                  <a:ext uri="{FF2B5EF4-FFF2-40B4-BE49-F238E27FC236}">
                    <a16:creationId xmlns:a16="http://schemas.microsoft.com/office/drawing/2014/main" id="{5CFD80CA-13C2-FCEA-218A-55F132966A3D}"/>
                  </a:ext>
                </a:extLst>
              </p:cNvPr>
              <p:cNvSpPr/>
              <p:nvPr/>
            </p:nvSpPr>
            <p:spPr>
              <a:xfrm>
                <a:off x="2129119" y="3176870"/>
                <a:ext cx="1398494" cy="1380564"/>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latin typeface="Bahnschrift Condensed" panose="020B0502040204020203" pitchFamily="34" charset="0"/>
                  </a:rPr>
                  <a:t>Delete Password</a:t>
                </a:r>
              </a:p>
            </p:txBody>
          </p:sp>
          <p:sp>
            <p:nvSpPr>
              <p:cNvPr id="9" name="Oval 8">
                <a:extLst>
                  <a:ext uri="{FF2B5EF4-FFF2-40B4-BE49-F238E27FC236}">
                    <a16:creationId xmlns:a16="http://schemas.microsoft.com/office/drawing/2014/main" id="{4847A1C4-FC2F-2780-A8AA-437506761B10}"/>
                  </a:ext>
                </a:extLst>
              </p:cNvPr>
              <p:cNvSpPr/>
              <p:nvPr/>
            </p:nvSpPr>
            <p:spPr>
              <a:xfrm>
                <a:off x="2510118" y="4636989"/>
                <a:ext cx="1398494" cy="1380564"/>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latin typeface="Bahnschrift Condensed" panose="020B0502040204020203" pitchFamily="34" charset="0"/>
                  </a:rPr>
                  <a:t>Update Password</a:t>
                </a:r>
              </a:p>
            </p:txBody>
          </p:sp>
          <p:sp>
            <p:nvSpPr>
              <p:cNvPr id="10" name="Oval 9">
                <a:extLst>
                  <a:ext uri="{FF2B5EF4-FFF2-40B4-BE49-F238E27FC236}">
                    <a16:creationId xmlns:a16="http://schemas.microsoft.com/office/drawing/2014/main" id="{BE363A3E-0F94-579E-32A1-AD9319FE05DB}"/>
                  </a:ext>
                </a:extLst>
              </p:cNvPr>
              <p:cNvSpPr/>
              <p:nvPr/>
            </p:nvSpPr>
            <p:spPr>
              <a:xfrm>
                <a:off x="6884896" y="2953021"/>
                <a:ext cx="1398494" cy="1380564"/>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latin typeface="Bahnschrift Condensed" panose="020B0502040204020203" pitchFamily="34" charset="0"/>
                  </a:rPr>
                  <a:t>Password Keeper </a:t>
                </a:r>
              </a:p>
            </p:txBody>
          </p:sp>
          <p:sp>
            <p:nvSpPr>
              <p:cNvPr id="11" name="Oval 10">
                <a:extLst>
                  <a:ext uri="{FF2B5EF4-FFF2-40B4-BE49-F238E27FC236}">
                    <a16:creationId xmlns:a16="http://schemas.microsoft.com/office/drawing/2014/main" id="{A7E7CCF0-E465-4494-751C-68CFB735DEB1}"/>
                  </a:ext>
                </a:extLst>
              </p:cNvPr>
              <p:cNvSpPr/>
              <p:nvPr/>
            </p:nvSpPr>
            <p:spPr>
              <a:xfrm>
                <a:off x="6111688" y="1674718"/>
                <a:ext cx="1398494" cy="1380564"/>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latin typeface="Bahnschrift Condensed" panose="020B0502040204020203" pitchFamily="34" charset="0"/>
                  </a:rPr>
                  <a:t>Login</a:t>
                </a:r>
              </a:p>
            </p:txBody>
          </p:sp>
          <p:sp>
            <p:nvSpPr>
              <p:cNvPr id="15" name="Oval 14">
                <a:extLst>
                  <a:ext uri="{FF2B5EF4-FFF2-40B4-BE49-F238E27FC236}">
                    <a16:creationId xmlns:a16="http://schemas.microsoft.com/office/drawing/2014/main" id="{C1CAA1A0-FD84-EB46-B64B-661C41B40934}"/>
                  </a:ext>
                </a:extLst>
              </p:cNvPr>
              <p:cNvSpPr/>
              <p:nvPr/>
            </p:nvSpPr>
            <p:spPr>
              <a:xfrm>
                <a:off x="6808693" y="4425756"/>
                <a:ext cx="1398494" cy="1380564"/>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latin typeface="Bahnschrift Condensed" panose="020B0502040204020203" pitchFamily="34" charset="0"/>
                  </a:rPr>
                  <a:t>Store Password</a:t>
                </a:r>
              </a:p>
            </p:txBody>
          </p:sp>
          <p:sp>
            <p:nvSpPr>
              <p:cNvPr id="18" name="Oval 17">
                <a:extLst>
                  <a:ext uri="{FF2B5EF4-FFF2-40B4-BE49-F238E27FC236}">
                    <a16:creationId xmlns:a16="http://schemas.microsoft.com/office/drawing/2014/main" id="{11C3D4CF-6C2A-0C42-0BC0-B010C93BEC7C}"/>
                  </a:ext>
                </a:extLst>
              </p:cNvPr>
              <p:cNvSpPr/>
              <p:nvPr/>
            </p:nvSpPr>
            <p:spPr>
              <a:xfrm>
                <a:off x="4406155" y="1530729"/>
                <a:ext cx="1398494" cy="1380564"/>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latin typeface="Bahnschrift Condensed" panose="020B0502040204020203" pitchFamily="34" charset="0"/>
                  </a:rPr>
                  <a:t>Account Creation</a:t>
                </a:r>
              </a:p>
            </p:txBody>
          </p:sp>
          <p:sp>
            <p:nvSpPr>
              <p:cNvPr id="21" name="Oval 20">
                <a:extLst>
                  <a:ext uri="{FF2B5EF4-FFF2-40B4-BE49-F238E27FC236}">
                    <a16:creationId xmlns:a16="http://schemas.microsoft.com/office/drawing/2014/main" id="{CDE620FF-6EF3-3A73-AC4F-57435485A061}"/>
                  </a:ext>
                </a:extLst>
              </p:cNvPr>
              <p:cNvSpPr/>
              <p:nvPr/>
            </p:nvSpPr>
            <p:spPr>
              <a:xfrm>
                <a:off x="5481923" y="5354147"/>
                <a:ext cx="1398494" cy="1380564"/>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latin typeface="Bahnschrift Condensed" panose="020B0502040204020203" pitchFamily="34" charset="0"/>
                  </a:rPr>
                  <a:t>View Password Details</a:t>
                </a:r>
              </a:p>
            </p:txBody>
          </p:sp>
          <p:sp>
            <p:nvSpPr>
              <p:cNvPr id="22" name="Oval 21">
                <a:extLst>
                  <a:ext uri="{FF2B5EF4-FFF2-40B4-BE49-F238E27FC236}">
                    <a16:creationId xmlns:a16="http://schemas.microsoft.com/office/drawing/2014/main" id="{3FC26565-60C3-297A-BD93-7EFCDF907FEE}"/>
                  </a:ext>
                </a:extLst>
              </p:cNvPr>
              <p:cNvSpPr/>
              <p:nvPr/>
            </p:nvSpPr>
            <p:spPr>
              <a:xfrm>
                <a:off x="3908612" y="5327271"/>
                <a:ext cx="1398494" cy="1380564"/>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latin typeface="Bahnschrift Condensed" panose="020B0502040204020203" pitchFamily="34" charset="0"/>
                  </a:rPr>
                  <a:t>Search Password</a:t>
                </a:r>
              </a:p>
            </p:txBody>
          </p:sp>
          <p:sp>
            <p:nvSpPr>
              <p:cNvPr id="23" name="Oval 22">
                <a:extLst>
                  <a:ext uri="{FF2B5EF4-FFF2-40B4-BE49-F238E27FC236}">
                    <a16:creationId xmlns:a16="http://schemas.microsoft.com/office/drawing/2014/main" id="{A4C3F531-6C50-A02A-201F-048617FBD7FE}"/>
                  </a:ext>
                </a:extLst>
              </p:cNvPr>
              <p:cNvSpPr/>
              <p:nvPr/>
            </p:nvSpPr>
            <p:spPr>
              <a:xfrm>
                <a:off x="2828366" y="1717860"/>
                <a:ext cx="1398494" cy="1380564"/>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latin typeface="Bahnschrift Condensed" panose="020B0502040204020203" pitchFamily="34" charset="0"/>
                  </a:rPr>
                  <a:t>MainCrypto</a:t>
                </a:r>
              </a:p>
            </p:txBody>
          </p:sp>
        </p:grpSp>
      </p:grpSp>
    </p:spTree>
    <p:extLst>
      <p:ext uri="{BB962C8B-B14F-4D97-AF65-F5344CB8AC3E}">
        <p14:creationId xmlns:p14="http://schemas.microsoft.com/office/powerpoint/2010/main" val="20432082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208962" y="239539"/>
            <a:ext cx="11774077"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OBJECT ORIENTED ANALYSIS &amp; DESIGN DIAGRAM</a:t>
            </a:r>
            <a:endParaRPr lang="en-IN" sz="3600" dirty="0">
              <a:solidFill>
                <a:srgbClr val="FFF8ED"/>
              </a:solidFill>
              <a:effectLst>
                <a:outerShdw blurRad="50800" dist="38100" dir="13500000" algn="br" rotWithShape="0">
                  <a:prstClr val="black">
                    <a:alpha val="40000"/>
                  </a:prstClr>
                </a:outerShdw>
              </a:effectLst>
            </a:endParaRPr>
          </a:p>
        </p:txBody>
      </p:sp>
      <p:pic>
        <p:nvPicPr>
          <p:cNvPr id="3" name="Picture 2">
            <a:extLst>
              <a:ext uri="{FF2B5EF4-FFF2-40B4-BE49-F238E27FC236}">
                <a16:creationId xmlns:a16="http://schemas.microsoft.com/office/drawing/2014/main" id="{05857B2E-2087-C29A-C93D-0778AF59CA87}"/>
              </a:ext>
            </a:extLst>
          </p:cNvPr>
          <p:cNvPicPr>
            <a:picLocks noChangeAspect="1"/>
          </p:cNvPicPr>
          <p:nvPr/>
        </p:nvPicPr>
        <p:blipFill rotWithShape="1">
          <a:blip r:embed="rId2">
            <a:extLst>
              <a:ext uri="{28A0092B-C50C-407E-A947-70E740481C1C}">
                <a14:useLocalDpi xmlns:a14="http://schemas.microsoft.com/office/drawing/2010/main" val="0"/>
              </a:ext>
            </a:extLst>
          </a:blip>
          <a:srcRect l="13655" t="10859" r="16136" b="19450"/>
          <a:stretch/>
        </p:blipFill>
        <p:spPr>
          <a:xfrm>
            <a:off x="6678889" y="1029879"/>
            <a:ext cx="3959258" cy="5751700"/>
          </a:xfrm>
          <a:prstGeom prst="rect">
            <a:avLst/>
          </a:prstGeom>
        </p:spPr>
      </p:pic>
      <p:grpSp>
        <p:nvGrpSpPr>
          <p:cNvPr id="13" name="Group 12">
            <a:extLst>
              <a:ext uri="{FF2B5EF4-FFF2-40B4-BE49-F238E27FC236}">
                <a16:creationId xmlns:a16="http://schemas.microsoft.com/office/drawing/2014/main" id="{ECF4D033-68FF-52A3-0D74-BECE5D724A4B}"/>
              </a:ext>
            </a:extLst>
          </p:cNvPr>
          <p:cNvGrpSpPr/>
          <p:nvPr/>
        </p:nvGrpSpPr>
        <p:grpSpPr>
          <a:xfrm>
            <a:off x="857839" y="2818614"/>
            <a:ext cx="5511538" cy="1904214"/>
            <a:chOff x="857839" y="2818614"/>
            <a:chExt cx="5511538" cy="1904214"/>
          </a:xfrm>
        </p:grpSpPr>
        <p:sp>
          <p:nvSpPr>
            <p:cNvPr id="8" name="Arrow: Right 7">
              <a:extLst>
                <a:ext uri="{FF2B5EF4-FFF2-40B4-BE49-F238E27FC236}">
                  <a16:creationId xmlns:a16="http://schemas.microsoft.com/office/drawing/2014/main" id="{9E0FE96B-5A1C-D64A-B083-29CEEF28FBC9}"/>
                </a:ext>
              </a:extLst>
            </p:cNvPr>
            <p:cNvSpPr/>
            <p:nvPr/>
          </p:nvSpPr>
          <p:spPr>
            <a:xfrm>
              <a:off x="857839" y="2818614"/>
              <a:ext cx="5511538" cy="1904214"/>
            </a:xfrm>
            <a:prstGeom prst="rightArrow">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FF8ED"/>
                </a:solidFill>
              </a:endParaRPr>
            </a:p>
          </p:txBody>
        </p:sp>
        <p:sp>
          <p:nvSpPr>
            <p:cNvPr id="12" name="TextBox 11">
              <a:extLst>
                <a:ext uri="{FF2B5EF4-FFF2-40B4-BE49-F238E27FC236}">
                  <a16:creationId xmlns:a16="http://schemas.microsoft.com/office/drawing/2014/main" id="{9DDC6A9F-86FF-95B2-3D93-A31BFF35E0BD}"/>
                </a:ext>
              </a:extLst>
            </p:cNvPr>
            <p:cNvSpPr txBox="1"/>
            <p:nvPr/>
          </p:nvSpPr>
          <p:spPr>
            <a:xfrm>
              <a:off x="1195632" y="3447555"/>
              <a:ext cx="3810001" cy="646331"/>
            </a:xfrm>
            <a:prstGeom prst="rect">
              <a:avLst/>
            </a:prstGeom>
            <a:noFill/>
          </p:spPr>
          <p:txBody>
            <a:bodyPr wrap="square" rtlCol="0">
              <a:spAutoFit/>
            </a:bodyPr>
            <a:lstStyle/>
            <a:p>
              <a:r>
                <a:rPr lang="en-IN" sz="3600" b="1" dirty="0">
                  <a:latin typeface="Times New Roman" panose="02020603050405020304" pitchFamily="18" charset="0"/>
                  <a:cs typeface="Times New Roman" panose="02020603050405020304" pitchFamily="18" charset="0"/>
                </a:rPr>
                <a:t>Use Case Diagram</a:t>
              </a:r>
            </a:p>
          </p:txBody>
        </p:sp>
      </p:grpSp>
    </p:spTree>
    <p:extLst>
      <p:ext uri="{BB962C8B-B14F-4D97-AF65-F5344CB8AC3E}">
        <p14:creationId xmlns:p14="http://schemas.microsoft.com/office/powerpoint/2010/main" val="24396128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ECF4D033-68FF-52A3-0D74-BECE5D724A4B}"/>
              </a:ext>
            </a:extLst>
          </p:cNvPr>
          <p:cNvGrpSpPr/>
          <p:nvPr/>
        </p:nvGrpSpPr>
        <p:grpSpPr>
          <a:xfrm>
            <a:off x="148272" y="2714919"/>
            <a:ext cx="3961815" cy="1904214"/>
            <a:chOff x="857838" y="2818614"/>
            <a:chExt cx="5511539" cy="1904214"/>
          </a:xfrm>
        </p:grpSpPr>
        <p:sp>
          <p:nvSpPr>
            <p:cNvPr id="8" name="Arrow: Right 7">
              <a:extLst>
                <a:ext uri="{FF2B5EF4-FFF2-40B4-BE49-F238E27FC236}">
                  <a16:creationId xmlns:a16="http://schemas.microsoft.com/office/drawing/2014/main" id="{9E0FE96B-5A1C-D64A-B083-29CEEF28FBC9}"/>
                </a:ext>
              </a:extLst>
            </p:cNvPr>
            <p:cNvSpPr/>
            <p:nvPr/>
          </p:nvSpPr>
          <p:spPr>
            <a:xfrm>
              <a:off x="857839" y="2818614"/>
              <a:ext cx="5511538" cy="1904214"/>
            </a:xfrm>
            <a:prstGeom prst="rightArrow">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FF8ED"/>
                </a:solidFill>
              </a:endParaRPr>
            </a:p>
          </p:txBody>
        </p:sp>
        <p:sp>
          <p:nvSpPr>
            <p:cNvPr id="12" name="TextBox 11">
              <a:extLst>
                <a:ext uri="{FF2B5EF4-FFF2-40B4-BE49-F238E27FC236}">
                  <a16:creationId xmlns:a16="http://schemas.microsoft.com/office/drawing/2014/main" id="{9DDC6A9F-86FF-95B2-3D93-A31BFF35E0BD}"/>
                </a:ext>
              </a:extLst>
            </p:cNvPr>
            <p:cNvSpPr txBox="1"/>
            <p:nvPr/>
          </p:nvSpPr>
          <p:spPr>
            <a:xfrm>
              <a:off x="857838" y="3447555"/>
              <a:ext cx="5039426" cy="646331"/>
            </a:xfrm>
            <a:prstGeom prst="rect">
              <a:avLst/>
            </a:prstGeom>
            <a:noFill/>
          </p:spPr>
          <p:txBody>
            <a:bodyPr wrap="square" rtlCol="0">
              <a:spAutoFit/>
            </a:bodyPr>
            <a:lstStyle/>
            <a:p>
              <a:r>
                <a:rPr lang="en-IN" sz="3600" b="1" dirty="0">
                  <a:latin typeface="Times New Roman" panose="02020603050405020304" pitchFamily="18" charset="0"/>
                  <a:cs typeface="Times New Roman" panose="02020603050405020304" pitchFamily="18" charset="0"/>
                </a:rPr>
                <a:t>Activity Diagram</a:t>
              </a:r>
            </a:p>
          </p:txBody>
        </p:sp>
      </p:grpSp>
      <p:pic>
        <p:nvPicPr>
          <p:cNvPr id="4" name="Picture 3">
            <a:extLst>
              <a:ext uri="{FF2B5EF4-FFF2-40B4-BE49-F238E27FC236}">
                <a16:creationId xmlns:a16="http://schemas.microsoft.com/office/drawing/2014/main" id="{ABC02611-3006-4CB5-AF64-C2DC4FDC8238}"/>
              </a:ext>
            </a:extLst>
          </p:cNvPr>
          <p:cNvPicPr>
            <a:picLocks noChangeAspect="1"/>
          </p:cNvPicPr>
          <p:nvPr/>
        </p:nvPicPr>
        <p:blipFill rotWithShape="1">
          <a:blip r:embed="rId2">
            <a:extLst>
              <a:ext uri="{28A0092B-C50C-407E-A947-70E740481C1C}">
                <a14:useLocalDpi xmlns:a14="http://schemas.microsoft.com/office/drawing/2010/main" val="0"/>
              </a:ext>
            </a:extLst>
          </a:blip>
          <a:srcRect l="27217" t="9997" r="17500" b="4055"/>
          <a:stretch/>
        </p:blipFill>
        <p:spPr>
          <a:xfrm>
            <a:off x="4194929" y="530983"/>
            <a:ext cx="7848798" cy="5796034"/>
          </a:xfrm>
          <a:prstGeom prst="rect">
            <a:avLst/>
          </a:prstGeom>
        </p:spPr>
      </p:pic>
    </p:spTree>
    <p:extLst>
      <p:ext uri="{BB962C8B-B14F-4D97-AF65-F5344CB8AC3E}">
        <p14:creationId xmlns:p14="http://schemas.microsoft.com/office/powerpoint/2010/main" val="15563364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ECF4D033-68FF-52A3-0D74-BECE5D724A4B}"/>
              </a:ext>
            </a:extLst>
          </p:cNvPr>
          <p:cNvGrpSpPr/>
          <p:nvPr/>
        </p:nvGrpSpPr>
        <p:grpSpPr>
          <a:xfrm>
            <a:off x="1468025" y="2476891"/>
            <a:ext cx="3367926" cy="1904214"/>
            <a:chOff x="857838" y="2818614"/>
            <a:chExt cx="5511539" cy="1904214"/>
          </a:xfrm>
        </p:grpSpPr>
        <p:sp>
          <p:nvSpPr>
            <p:cNvPr id="8" name="Arrow: Right 7">
              <a:extLst>
                <a:ext uri="{FF2B5EF4-FFF2-40B4-BE49-F238E27FC236}">
                  <a16:creationId xmlns:a16="http://schemas.microsoft.com/office/drawing/2014/main" id="{9E0FE96B-5A1C-D64A-B083-29CEEF28FBC9}"/>
                </a:ext>
              </a:extLst>
            </p:cNvPr>
            <p:cNvSpPr/>
            <p:nvPr/>
          </p:nvSpPr>
          <p:spPr>
            <a:xfrm>
              <a:off x="857839" y="2818614"/>
              <a:ext cx="5511538" cy="1904214"/>
            </a:xfrm>
            <a:prstGeom prst="rightArrow">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FF8ED"/>
                </a:solidFill>
              </a:endParaRPr>
            </a:p>
          </p:txBody>
        </p:sp>
        <p:sp>
          <p:nvSpPr>
            <p:cNvPr id="12" name="TextBox 11">
              <a:extLst>
                <a:ext uri="{FF2B5EF4-FFF2-40B4-BE49-F238E27FC236}">
                  <a16:creationId xmlns:a16="http://schemas.microsoft.com/office/drawing/2014/main" id="{9DDC6A9F-86FF-95B2-3D93-A31BFF35E0BD}"/>
                </a:ext>
              </a:extLst>
            </p:cNvPr>
            <p:cNvSpPr txBox="1"/>
            <p:nvPr/>
          </p:nvSpPr>
          <p:spPr>
            <a:xfrm>
              <a:off x="857838" y="3447555"/>
              <a:ext cx="5039426" cy="646331"/>
            </a:xfrm>
            <a:prstGeom prst="rect">
              <a:avLst/>
            </a:prstGeom>
            <a:noFill/>
          </p:spPr>
          <p:txBody>
            <a:bodyPr wrap="square" rtlCol="0">
              <a:spAutoFit/>
            </a:bodyPr>
            <a:lstStyle/>
            <a:p>
              <a:r>
                <a:rPr lang="en-IN" sz="3600" b="1" dirty="0">
                  <a:latin typeface="Times New Roman" panose="02020603050405020304" pitchFamily="18" charset="0"/>
                  <a:cs typeface="Times New Roman" panose="02020603050405020304" pitchFamily="18" charset="0"/>
                </a:rPr>
                <a:t>Class Diagram</a:t>
              </a:r>
            </a:p>
          </p:txBody>
        </p:sp>
      </p:grpSp>
      <p:pic>
        <p:nvPicPr>
          <p:cNvPr id="3" name="Picture 2">
            <a:extLst>
              <a:ext uri="{FF2B5EF4-FFF2-40B4-BE49-F238E27FC236}">
                <a16:creationId xmlns:a16="http://schemas.microsoft.com/office/drawing/2014/main" id="{8BEC63A1-8022-B292-85C1-CA22FAD82496}"/>
              </a:ext>
            </a:extLst>
          </p:cNvPr>
          <p:cNvPicPr>
            <a:picLocks noChangeAspect="1"/>
          </p:cNvPicPr>
          <p:nvPr/>
        </p:nvPicPr>
        <p:blipFill rotWithShape="1">
          <a:blip r:embed="rId2">
            <a:extLst>
              <a:ext uri="{28A0092B-C50C-407E-A947-70E740481C1C}">
                <a14:useLocalDpi xmlns:a14="http://schemas.microsoft.com/office/drawing/2010/main" val="0"/>
              </a:ext>
            </a:extLst>
          </a:blip>
          <a:srcRect l="12714" t="10309" r="21665" b="9004"/>
          <a:stretch/>
        </p:blipFill>
        <p:spPr>
          <a:xfrm>
            <a:off x="4978924" y="92383"/>
            <a:ext cx="4194927" cy="6673230"/>
          </a:xfrm>
          <a:prstGeom prst="rect">
            <a:avLst/>
          </a:prstGeom>
        </p:spPr>
      </p:pic>
    </p:spTree>
    <p:extLst>
      <p:ext uri="{BB962C8B-B14F-4D97-AF65-F5344CB8AC3E}">
        <p14:creationId xmlns:p14="http://schemas.microsoft.com/office/powerpoint/2010/main" val="13883851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ECF4D033-68FF-52A3-0D74-BECE5D724A4B}"/>
              </a:ext>
            </a:extLst>
          </p:cNvPr>
          <p:cNvGrpSpPr/>
          <p:nvPr/>
        </p:nvGrpSpPr>
        <p:grpSpPr>
          <a:xfrm>
            <a:off x="355663" y="2476893"/>
            <a:ext cx="3367926" cy="1904214"/>
            <a:chOff x="857838" y="2818614"/>
            <a:chExt cx="5511539" cy="1904214"/>
          </a:xfrm>
        </p:grpSpPr>
        <p:sp>
          <p:nvSpPr>
            <p:cNvPr id="8" name="Arrow: Right 7">
              <a:extLst>
                <a:ext uri="{FF2B5EF4-FFF2-40B4-BE49-F238E27FC236}">
                  <a16:creationId xmlns:a16="http://schemas.microsoft.com/office/drawing/2014/main" id="{9E0FE96B-5A1C-D64A-B083-29CEEF28FBC9}"/>
                </a:ext>
              </a:extLst>
            </p:cNvPr>
            <p:cNvSpPr/>
            <p:nvPr/>
          </p:nvSpPr>
          <p:spPr>
            <a:xfrm>
              <a:off x="857839" y="2818614"/>
              <a:ext cx="5511538" cy="1904214"/>
            </a:xfrm>
            <a:prstGeom prst="rightArrow">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FF8ED"/>
                </a:solidFill>
              </a:endParaRPr>
            </a:p>
          </p:txBody>
        </p:sp>
        <p:sp>
          <p:nvSpPr>
            <p:cNvPr id="12" name="TextBox 11">
              <a:extLst>
                <a:ext uri="{FF2B5EF4-FFF2-40B4-BE49-F238E27FC236}">
                  <a16:creationId xmlns:a16="http://schemas.microsoft.com/office/drawing/2014/main" id="{9DDC6A9F-86FF-95B2-3D93-A31BFF35E0BD}"/>
                </a:ext>
              </a:extLst>
            </p:cNvPr>
            <p:cNvSpPr txBox="1"/>
            <p:nvPr/>
          </p:nvSpPr>
          <p:spPr>
            <a:xfrm>
              <a:off x="857838" y="3447555"/>
              <a:ext cx="5039426" cy="646331"/>
            </a:xfrm>
            <a:prstGeom prst="rect">
              <a:avLst/>
            </a:prstGeom>
            <a:noFill/>
          </p:spPr>
          <p:txBody>
            <a:bodyPr wrap="square" rtlCol="0">
              <a:spAutoFit/>
            </a:bodyPr>
            <a:lstStyle/>
            <a:p>
              <a:r>
                <a:rPr lang="en-US" sz="3600" dirty="0">
                  <a:latin typeface="Bahnschrift Condensed" panose="020B0502040204020203" pitchFamily="34" charset="0"/>
                  <a:ea typeface="Times New Roman" panose="02020603050405020304" pitchFamily="18" charset="0"/>
                </a:rPr>
                <a:t>Sequence</a:t>
              </a:r>
              <a:r>
                <a:rPr lang="en-US" sz="3600" dirty="0">
                  <a:effectLst/>
                  <a:latin typeface="Bahnschrift Condensed" panose="020B0502040204020203" pitchFamily="34" charset="0"/>
                  <a:ea typeface="Times New Roman" panose="02020603050405020304" pitchFamily="18" charset="0"/>
                </a:rPr>
                <a:t> Diagram</a:t>
              </a:r>
              <a:endParaRPr lang="en-IN" sz="3600" dirty="0">
                <a:latin typeface="Bahnschrift Condensed" panose="020B0502040204020203" pitchFamily="34" charset="0"/>
              </a:endParaRPr>
            </a:p>
          </p:txBody>
        </p:sp>
      </p:grpSp>
      <p:pic>
        <p:nvPicPr>
          <p:cNvPr id="4" name="Picture 3">
            <a:extLst>
              <a:ext uri="{FF2B5EF4-FFF2-40B4-BE49-F238E27FC236}">
                <a16:creationId xmlns:a16="http://schemas.microsoft.com/office/drawing/2014/main" id="{4530002A-C87F-9EC1-0712-7B2CB5D84625}"/>
              </a:ext>
            </a:extLst>
          </p:cNvPr>
          <p:cNvPicPr>
            <a:picLocks noChangeAspect="1"/>
          </p:cNvPicPr>
          <p:nvPr/>
        </p:nvPicPr>
        <p:blipFill rotWithShape="1">
          <a:blip r:embed="rId2">
            <a:extLst>
              <a:ext uri="{28A0092B-C50C-407E-A947-70E740481C1C}">
                <a14:useLocalDpi xmlns:a14="http://schemas.microsoft.com/office/drawing/2010/main" val="0"/>
              </a:ext>
            </a:extLst>
          </a:blip>
          <a:srcRect l="12321" t="23780" r="25193" b="10378"/>
          <a:stretch/>
        </p:blipFill>
        <p:spPr>
          <a:xfrm>
            <a:off x="4155030" y="153343"/>
            <a:ext cx="7590768" cy="6551313"/>
          </a:xfrm>
          <a:prstGeom prst="rect">
            <a:avLst/>
          </a:prstGeom>
        </p:spPr>
      </p:pic>
    </p:spTree>
    <p:extLst>
      <p:ext uri="{BB962C8B-B14F-4D97-AF65-F5344CB8AC3E}">
        <p14:creationId xmlns:p14="http://schemas.microsoft.com/office/powerpoint/2010/main" val="200937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ECF4D033-68FF-52A3-0D74-BECE5D724A4B}"/>
              </a:ext>
            </a:extLst>
          </p:cNvPr>
          <p:cNvGrpSpPr/>
          <p:nvPr/>
        </p:nvGrpSpPr>
        <p:grpSpPr>
          <a:xfrm>
            <a:off x="101138" y="2476893"/>
            <a:ext cx="5234433" cy="1904214"/>
            <a:chOff x="857838" y="2818614"/>
            <a:chExt cx="5511539" cy="1904214"/>
          </a:xfrm>
        </p:grpSpPr>
        <p:sp>
          <p:nvSpPr>
            <p:cNvPr id="8" name="Arrow: Right 7">
              <a:extLst>
                <a:ext uri="{FF2B5EF4-FFF2-40B4-BE49-F238E27FC236}">
                  <a16:creationId xmlns:a16="http://schemas.microsoft.com/office/drawing/2014/main" id="{9E0FE96B-5A1C-D64A-B083-29CEEF28FBC9}"/>
                </a:ext>
              </a:extLst>
            </p:cNvPr>
            <p:cNvSpPr/>
            <p:nvPr/>
          </p:nvSpPr>
          <p:spPr>
            <a:xfrm>
              <a:off x="857839" y="2818614"/>
              <a:ext cx="5511538" cy="1904214"/>
            </a:xfrm>
            <a:prstGeom prst="rightArrow">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FF8ED"/>
                </a:solidFill>
              </a:endParaRPr>
            </a:p>
          </p:txBody>
        </p:sp>
        <p:sp>
          <p:nvSpPr>
            <p:cNvPr id="12" name="TextBox 11">
              <a:extLst>
                <a:ext uri="{FF2B5EF4-FFF2-40B4-BE49-F238E27FC236}">
                  <a16:creationId xmlns:a16="http://schemas.microsoft.com/office/drawing/2014/main" id="{9DDC6A9F-86FF-95B2-3D93-A31BFF35E0BD}"/>
                </a:ext>
              </a:extLst>
            </p:cNvPr>
            <p:cNvSpPr txBox="1"/>
            <p:nvPr/>
          </p:nvSpPr>
          <p:spPr>
            <a:xfrm>
              <a:off x="857838" y="3447555"/>
              <a:ext cx="5039426" cy="1200329"/>
            </a:xfrm>
            <a:prstGeom prst="rect">
              <a:avLst/>
            </a:prstGeom>
            <a:noFill/>
          </p:spPr>
          <p:txBody>
            <a:bodyPr wrap="square" rtlCol="0">
              <a:spAutoFit/>
            </a:bodyPr>
            <a:lstStyle/>
            <a:p>
              <a:r>
                <a:rPr lang="en-US" sz="3600" dirty="0">
                  <a:effectLst/>
                  <a:latin typeface="Bahnschrift Condensed" panose="020B0502040204020203" pitchFamily="34" charset="0"/>
                  <a:ea typeface="Times New Roman" panose="02020603050405020304" pitchFamily="18" charset="0"/>
                </a:rPr>
                <a:t>DFD Level 0 / Context Diagram</a:t>
              </a:r>
              <a:endParaRPr lang="en-IN" sz="3600" dirty="0">
                <a:latin typeface="Bahnschrift Condensed" panose="020B0502040204020203" pitchFamily="34" charset="0"/>
              </a:endParaRPr>
            </a:p>
          </p:txBody>
        </p:sp>
      </p:grpSp>
      <p:pic>
        <p:nvPicPr>
          <p:cNvPr id="3" name="Picture 2">
            <a:extLst>
              <a:ext uri="{FF2B5EF4-FFF2-40B4-BE49-F238E27FC236}">
                <a16:creationId xmlns:a16="http://schemas.microsoft.com/office/drawing/2014/main" id="{32A924ED-CD95-7729-6916-B8EF9A865145}"/>
              </a:ext>
            </a:extLst>
          </p:cNvPr>
          <p:cNvPicPr>
            <a:picLocks noChangeAspect="1"/>
          </p:cNvPicPr>
          <p:nvPr/>
        </p:nvPicPr>
        <p:blipFill rotWithShape="1">
          <a:blip r:embed="rId2">
            <a:extLst>
              <a:ext uri="{28A0092B-C50C-407E-A947-70E740481C1C}">
                <a14:useLocalDpi xmlns:a14="http://schemas.microsoft.com/office/drawing/2010/main" val="0"/>
              </a:ext>
            </a:extLst>
          </a:blip>
          <a:srcRect l="19218" t="21306" r="34219" b="42406"/>
          <a:stretch/>
        </p:blipFill>
        <p:spPr>
          <a:xfrm>
            <a:off x="5524108" y="1386933"/>
            <a:ext cx="6451076" cy="4084135"/>
          </a:xfrm>
          <a:prstGeom prst="rect">
            <a:avLst/>
          </a:prstGeom>
        </p:spPr>
      </p:pic>
    </p:spTree>
    <p:extLst>
      <p:ext uri="{BB962C8B-B14F-4D97-AF65-F5344CB8AC3E}">
        <p14:creationId xmlns:p14="http://schemas.microsoft.com/office/powerpoint/2010/main" val="40387881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ECF4D033-68FF-52A3-0D74-BECE5D724A4B}"/>
              </a:ext>
            </a:extLst>
          </p:cNvPr>
          <p:cNvGrpSpPr/>
          <p:nvPr/>
        </p:nvGrpSpPr>
        <p:grpSpPr>
          <a:xfrm>
            <a:off x="261395" y="2476893"/>
            <a:ext cx="2802316" cy="1904214"/>
            <a:chOff x="857838" y="2818614"/>
            <a:chExt cx="5511539" cy="1904214"/>
          </a:xfrm>
        </p:grpSpPr>
        <p:sp>
          <p:nvSpPr>
            <p:cNvPr id="8" name="Arrow: Right 7">
              <a:extLst>
                <a:ext uri="{FF2B5EF4-FFF2-40B4-BE49-F238E27FC236}">
                  <a16:creationId xmlns:a16="http://schemas.microsoft.com/office/drawing/2014/main" id="{9E0FE96B-5A1C-D64A-B083-29CEEF28FBC9}"/>
                </a:ext>
              </a:extLst>
            </p:cNvPr>
            <p:cNvSpPr/>
            <p:nvPr/>
          </p:nvSpPr>
          <p:spPr>
            <a:xfrm>
              <a:off x="857839" y="2818614"/>
              <a:ext cx="5511538" cy="1904214"/>
            </a:xfrm>
            <a:prstGeom prst="rightArrow">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FF8ED"/>
                </a:solidFill>
              </a:endParaRPr>
            </a:p>
          </p:txBody>
        </p:sp>
        <p:sp>
          <p:nvSpPr>
            <p:cNvPr id="12" name="TextBox 11">
              <a:extLst>
                <a:ext uri="{FF2B5EF4-FFF2-40B4-BE49-F238E27FC236}">
                  <a16:creationId xmlns:a16="http://schemas.microsoft.com/office/drawing/2014/main" id="{9DDC6A9F-86FF-95B2-3D93-A31BFF35E0BD}"/>
                </a:ext>
              </a:extLst>
            </p:cNvPr>
            <p:cNvSpPr txBox="1"/>
            <p:nvPr/>
          </p:nvSpPr>
          <p:spPr>
            <a:xfrm>
              <a:off x="857838" y="3447555"/>
              <a:ext cx="5039426" cy="646331"/>
            </a:xfrm>
            <a:prstGeom prst="rect">
              <a:avLst/>
            </a:prstGeom>
            <a:noFill/>
          </p:spPr>
          <p:txBody>
            <a:bodyPr wrap="square" rtlCol="0">
              <a:spAutoFit/>
            </a:bodyPr>
            <a:lstStyle/>
            <a:p>
              <a:r>
                <a:rPr lang="en-US" sz="3600" dirty="0">
                  <a:effectLst/>
                  <a:latin typeface="Bahnschrift Condensed" panose="020B0502040204020203" pitchFamily="34" charset="0"/>
                  <a:ea typeface="Times New Roman" panose="02020603050405020304" pitchFamily="18" charset="0"/>
                </a:rPr>
                <a:t>Database Table</a:t>
              </a:r>
              <a:endParaRPr lang="en-IN" sz="3600" dirty="0">
                <a:latin typeface="Bahnschrift Condensed" panose="020B0502040204020203" pitchFamily="34" charset="0"/>
              </a:endParaRPr>
            </a:p>
          </p:txBody>
        </p:sp>
      </p:grpSp>
      <p:pic>
        <p:nvPicPr>
          <p:cNvPr id="3" name="Picture 2">
            <a:extLst>
              <a:ext uri="{FF2B5EF4-FFF2-40B4-BE49-F238E27FC236}">
                <a16:creationId xmlns:a16="http://schemas.microsoft.com/office/drawing/2014/main" id="{49E4E32E-DDE4-265D-1DAC-DC41465969B2}"/>
              </a:ext>
            </a:extLst>
          </p:cNvPr>
          <p:cNvPicPr>
            <a:picLocks noChangeAspect="1"/>
          </p:cNvPicPr>
          <p:nvPr/>
        </p:nvPicPr>
        <p:blipFill rotWithShape="1">
          <a:blip r:embed="rId2">
            <a:extLst>
              <a:ext uri="{28A0092B-C50C-407E-A947-70E740481C1C}">
                <a14:useLocalDpi xmlns:a14="http://schemas.microsoft.com/office/drawing/2010/main" val="0"/>
              </a:ext>
            </a:extLst>
          </a:blip>
          <a:srcRect l="39046" t="25950" r="12166" b="37099"/>
          <a:stretch/>
        </p:blipFill>
        <p:spPr>
          <a:xfrm>
            <a:off x="3178457" y="1854724"/>
            <a:ext cx="8889715" cy="3198043"/>
          </a:xfrm>
          <a:prstGeom prst="rect">
            <a:avLst/>
          </a:prstGeom>
        </p:spPr>
      </p:pic>
    </p:spTree>
    <p:extLst>
      <p:ext uri="{BB962C8B-B14F-4D97-AF65-F5344CB8AC3E}">
        <p14:creationId xmlns:p14="http://schemas.microsoft.com/office/powerpoint/2010/main" val="26085551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3621759" y="239539"/>
            <a:ext cx="4948482"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I/O SCREEN LAYOUT</a:t>
            </a:r>
            <a:endParaRPr lang="en-IN" sz="3600" dirty="0">
              <a:solidFill>
                <a:srgbClr val="FFF8ED"/>
              </a:solidFill>
              <a:effectLst>
                <a:outerShdw blurRad="50800" dist="38100" dir="13500000" algn="br" rotWithShape="0">
                  <a:prstClr val="black">
                    <a:alpha val="40000"/>
                  </a:prstClr>
                </a:outerShdw>
              </a:effectLst>
            </a:endParaRPr>
          </a:p>
        </p:txBody>
      </p:sp>
      <p:sp>
        <p:nvSpPr>
          <p:cNvPr id="2" name="TextBox 1">
            <a:extLst>
              <a:ext uri="{FF2B5EF4-FFF2-40B4-BE49-F238E27FC236}">
                <a16:creationId xmlns:a16="http://schemas.microsoft.com/office/drawing/2014/main" id="{6B3BDBE6-5216-196A-F766-798E14540BCC}"/>
              </a:ext>
            </a:extLst>
          </p:cNvPr>
          <p:cNvSpPr txBox="1"/>
          <p:nvPr/>
        </p:nvSpPr>
        <p:spPr>
          <a:xfrm>
            <a:off x="2608083" y="1199014"/>
            <a:ext cx="6975835" cy="369332"/>
          </a:xfrm>
          <a:prstGeom prst="rect">
            <a:avLst/>
          </a:prstGeom>
          <a:noFill/>
        </p:spPr>
        <p:txBody>
          <a:bodyPr wrap="square" rtlCol="0">
            <a:spAutoFit/>
          </a:bodyPr>
          <a:lstStyle/>
          <a:p>
            <a:r>
              <a:rPr lang="en-US" b="1" dirty="0">
                <a:solidFill>
                  <a:schemeClr val="bg1"/>
                </a:solidFill>
                <a:latin typeface="Times New Roman" panose="02020603050405020304" pitchFamily="18" charset="0"/>
                <a:cs typeface="Times New Roman" panose="02020603050405020304" pitchFamily="18" charset="0"/>
              </a:rPr>
              <a:t>MainCrypto: This is the main entry point of CryptoVault application.</a:t>
            </a:r>
            <a:endParaRPr lang="en-IN" b="1"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7F06E8A-4CAF-B846-AD7B-6390041090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6336" y="1636394"/>
            <a:ext cx="5179328" cy="5048055"/>
          </a:xfrm>
          <a:prstGeom prst="rect">
            <a:avLst/>
          </a:prstGeom>
        </p:spPr>
      </p:pic>
    </p:spTree>
    <p:extLst>
      <p:ext uri="{BB962C8B-B14F-4D97-AF65-F5344CB8AC3E}">
        <p14:creationId xmlns:p14="http://schemas.microsoft.com/office/powerpoint/2010/main" val="42249341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4" name="Group 3">
            <a:extLst>
              <a:ext uri="{FF2B5EF4-FFF2-40B4-BE49-F238E27FC236}">
                <a16:creationId xmlns:a16="http://schemas.microsoft.com/office/drawing/2014/main" id="{2B235880-71C1-80CB-F589-33E1CC450387}"/>
              </a:ext>
            </a:extLst>
          </p:cNvPr>
          <p:cNvGrpSpPr/>
          <p:nvPr/>
        </p:nvGrpSpPr>
        <p:grpSpPr>
          <a:xfrm>
            <a:off x="3642478" y="1164186"/>
            <a:ext cx="4907044" cy="5589627"/>
            <a:chOff x="0" y="0"/>
            <a:chExt cx="3976402" cy="691260"/>
          </a:xfrm>
        </p:grpSpPr>
        <p:sp>
          <p:nvSpPr>
            <p:cNvPr id="15" name="Freeform 4">
              <a:extLst>
                <a:ext uri="{FF2B5EF4-FFF2-40B4-BE49-F238E27FC236}">
                  <a16:creationId xmlns:a16="http://schemas.microsoft.com/office/drawing/2014/main" id="{34CE794F-D85F-F137-9429-5EEF9BFB81C0}"/>
                </a:ext>
              </a:extLst>
            </p:cNvPr>
            <p:cNvSpPr/>
            <p:nvPr/>
          </p:nvSpPr>
          <p:spPr>
            <a:xfrm>
              <a:off x="0" y="0"/>
              <a:ext cx="3976402" cy="691260"/>
            </a:xfrm>
            <a:custGeom>
              <a:avLst/>
              <a:gdLst/>
              <a:ahLst/>
              <a:cxnLst/>
              <a:rect l="l" t="t" r="r" b="b"/>
              <a:pathLst>
                <a:path w="3976402" h="691260">
                  <a:moveTo>
                    <a:pt x="0" y="0"/>
                  </a:moveTo>
                  <a:lnTo>
                    <a:pt x="3976402" y="0"/>
                  </a:lnTo>
                  <a:lnTo>
                    <a:pt x="3976402" y="691260"/>
                  </a:lnTo>
                  <a:lnTo>
                    <a:pt x="0" y="691260"/>
                  </a:lnTo>
                  <a:close/>
                </a:path>
              </a:pathLst>
            </a:custGeom>
            <a:solidFill>
              <a:srgbClr val="FFF8ED"/>
            </a:solidFill>
            <a:ln w="19050" cap="sq">
              <a:solidFill>
                <a:srgbClr val="231F20"/>
              </a:solidFill>
              <a:prstDash val="solid"/>
              <a:miter/>
            </a:ln>
          </p:spPr>
        </p:sp>
        <p:sp>
          <p:nvSpPr>
            <p:cNvPr id="16" name="TextBox 5">
              <a:extLst>
                <a:ext uri="{FF2B5EF4-FFF2-40B4-BE49-F238E27FC236}">
                  <a16:creationId xmlns:a16="http://schemas.microsoft.com/office/drawing/2014/main" id="{A1F0F5AB-76B7-5535-39B4-F6B0B99636F5}"/>
                </a:ext>
              </a:extLst>
            </p:cNvPr>
            <p:cNvSpPr txBox="1"/>
            <p:nvPr/>
          </p:nvSpPr>
          <p:spPr>
            <a:xfrm>
              <a:off x="0" y="-19050"/>
              <a:ext cx="3976402" cy="710310"/>
            </a:xfrm>
            <a:prstGeom prst="rect">
              <a:avLst/>
            </a:prstGeom>
          </p:spPr>
          <p:txBody>
            <a:bodyPr lIns="50800" tIns="50800" rIns="50800" bIns="50800" rtlCol="0" anchor="ctr"/>
            <a:lstStyle/>
            <a:p>
              <a:pPr algn="ctr">
                <a:lnSpc>
                  <a:spcPts val="2859"/>
                </a:lnSpc>
              </a:pPr>
              <a:endParaRPr/>
            </a:p>
          </p:txBody>
        </p:sp>
      </p:grpSp>
      <p:sp>
        <p:nvSpPr>
          <p:cNvPr id="6" name="TextBox 5">
            <a:extLst>
              <a:ext uri="{FF2B5EF4-FFF2-40B4-BE49-F238E27FC236}">
                <a16:creationId xmlns:a16="http://schemas.microsoft.com/office/drawing/2014/main" id="{2FA44D9C-D0A1-EC90-EFC4-D25B30CAB47F}"/>
              </a:ext>
            </a:extLst>
          </p:cNvPr>
          <p:cNvSpPr txBox="1"/>
          <p:nvPr/>
        </p:nvSpPr>
        <p:spPr>
          <a:xfrm>
            <a:off x="5229912" y="239539"/>
            <a:ext cx="1732175"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ea typeface="Times New Roman" panose="02020603050405020304" pitchFamily="18" charset="0"/>
              </a:rPr>
              <a:t>INDEX</a:t>
            </a:r>
            <a:endParaRPr lang="en-IN" sz="3600" dirty="0">
              <a:solidFill>
                <a:srgbClr val="FFF8ED"/>
              </a:solidFill>
              <a:effectLst>
                <a:outerShdw blurRad="50800" dist="38100" dir="13500000" algn="br" rotWithShape="0">
                  <a:prstClr val="black">
                    <a:alpha val="40000"/>
                  </a:prstClr>
                </a:outerShdw>
              </a:effectLst>
            </a:endParaRPr>
          </a:p>
        </p:txBody>
      </p:sp>
      <p:sp>
        <p:nvSpPr>
          <p:cNvPr id="12" name="TextBox 11">
            <a:extLst>
              <a:ext uri="{FF2B5EF4-FFF2-40B4-BE49-F238E27FC236}">
                <a16:creationId xmlns:a16="http://schemas.microsoft.com/office/drawing/2014/main" id="{30C1C644-2388-0923-1A83-868335F089C8}"/>
              </a:ext>
            </a:extLst>
          </p:cNvPr>
          <p:cNvSpPr txBox="1"/>
          <p:nvPr/>
        </p:nvSpPr>
        <p:spPr>
          <a:xfrm>
            <a:off x="3825319" y="1244614"/>
            <a:ext cx="4541362" cy="5509200"/>
          </a:xfrm>
          <a:prstGeom prst="rect">
            <a:avLst/>
          </a:prstGeom>
          <a:noFill/>
        </p:spPr>
        <p:txBody>
          <a:bodyPr wrap="square">
            <a:spAutoFit/>
          </a:bodyPr>
          <a:lstStyle/>
          <a:p>
            <a:pPr marL="342900" indent="-342900">
              <a:buAutoNum type="arabicPeriod"/>
            </a:pPr>
            <a:r>
              <a:rPr lang="en-IN" sz="2200" b="1" dirty="0">
                <a:latin typeface="Bahnschrift Condensed" panose="020B0502040204020203" pitchFamily="34" charset="0"/>
              </a:rPr>
              <a:t>Introduction </a:t>
            </a:r>
          </a:p>
          <a:p>
            <a:pPr marL="342900" indent="-342900">
              <a:buAutoNum type="arabicPeriod"/>
            </a:pPr>
            <a:r>
              <a:rPr lang="en-IN" sz="2200" b="1" dirty="0">
                <a:latin typeface="Bahnschrift Condensed" panose="020B0502040204020203" pitchFamily="34" charset="0"/>
              </a:rPr>
              <a:t>Objectives</a:t>
            </a:r>
          </a:p>
          <a:p>
            <a:pPr marL="342900" indent="-342900">
              <a:buAutoNum type="arabicPeriod"/>
            </a:pPr>
            <a:r>
              <a:rPr lang="en-US" sz="2200" b="1" dirty="0">
                <a:latin typeface="Bahnschrift Condensed" panose="020B0502040204020203" pitchFamily="34" charset="0"/>
              </a:rPr>
              <a:t>Scope</a:t>
            </a:r>
          </a:p>
          <a:p>
            <a:pPr marL="342900" indent="-342900">
              <a:buAutoNum type="arabicPeriod"/>
            </a:pPr>
            <a:r>
              <a:rPr lang="en-IN" sz="2200" b="1" dirty="0">
                <a:latin typeface="Bahnschrift Condensed" panose="020B0502040204020203" pitchFamily="34" charset="0"/>
              </a:rPr>
              <a:t>Existing System</a:t>
            </a:r>
          </a:p>
          <a:p>
            <a:pPr marL="342900" indent="-342900">
              <a:buAutoNum type="arabicPeriod"/>
            </a:pPr>
            <a:r>
              <a:rPr lang="en-IN" sz="2200" b="1" dirty="0">
                <a:latin typeface="Bahnschrift Condensed" panose="020B0502040204020203" pitchFamily="34" charset="0"/>
              </a:rPr>
              <a:t>Disadvantages Of Existing System</a:t>
            </a:r>
            <a:endParaRPr lang="en-US" sz="2200" b="1" dirty="0">
              <a:latin typeface="Bahnschrift Condensed" panose="020B0502040204020203" pitchFamily="34" charset="0"/>
            </a:endParaRPr>
          </a:p>
          <a:p>
            <a:pPr marL="342900" indent="-342900">
              <a:buAutoNum type="arabicPeriod"/>
            </a:pPr>
            <a:r>
              <a:rPr lang="en-IN" sz="2200" b="1" dirty="0">
                <a:latin typeface="Bahnschrift Condensed" panose="020B0502040204020203" pitchFamily="34" charset="0"/>
              </a:rPr>
              <a:t>Proposed System</a:t>
            </a:r>
          </a:p>
          <a:p>
            <a:pPr marL="342900" indent="-342900">
              <a:buAutoNum type="arabicPeriod"/>
            </a:pPr>
            <a:r>
              <a:rPr lang="en-IN" sz="2200" b="1" dirty="0">
                <a:latin typeface="Bahnschrift Condensed" panose="020B0502040204020203" pitchFamily="34" charset="0"/>
              </a:rPr>
              <a:t>S/W Development Model</a:t>
            </a:r>
          </a:p>
          <a:p>
            <a:pPr marL="342900" indent="-342900">
              <a:buAutoNum type="arabicPeriod"/>
            </a:pPr>
            <a:r>
              <a:rPr lang="en-IN" sz="2200" b="1" dirty="0">
                <a:latin typeface="Bahnschrift Condensed" panose="020B0502040204020203" pitchFamily="34" charset="0"/>
              </a:rPr>
              <a:t>Software Requirement Specification</a:t>
            </a:r>
          </a:p>
          <a:p>
            <a:pPr marL="342900" indent="-342900">
              <a:buAutoNum type="arabicPeriod"/>
            </a:pPr>
            <a:r>
              <a:rPr lang="en-IN" sz="2200" b="1" dirty="0">
                <a:latin typeface="Bahnschrift Condensed" panose="020B0502040204020203" pitchFamily="34" charset="0"/>
              </a:rPr>
              <a:t>Technological Requirements</a:t>
            </a:r>
          </a:p>
          <a:p>
            <a:pPr marL="342900" indent="-342900">
              <a:buAutoNum type="arabicPeriod"/>
            </a:pPr>
            <a:r>
              <a:rPr lang="en-IN" sz="2200" b="1" dirty="0">
                <a:latin typeface="Bahnschrift Condensed" panose="020B0502040204020203" pitchFamily="34" charset="0"/>
              </a:rPr>
              <a:t>Modules Of The Project</a:t>
            </a:r>
          </a:p>
          <a:p>
            <a:pPr marL="342900" indent="-342900">
              <a:buAutoNum type="arabicPeriod"/>
            </a:pPr>
            <a:r>
              <a:rPr lang="en-US" sz="2200" b="1" dirty="0">
                <a:latin typeface="Bahnschrift Condensed" panose="020B0502040204020203" pitchFamily="34" charset="0"/>
              </a:rPr>
              <a:t>Object Oriented Analysis &amp; Design Diagram</a:t>
            </a:r>
          </a:p>
          <a:p>
            <a:pPr marL="342900" indent="-342900">
              <a:buAutoNum type="arabicPeriod"/>
            </a:pPr>
            <a:r>
              <a:rPr lang="en-US" sz="2200" b="1" dirty="0">
                <a:latin typeface="Bahnschrift Condensed" panose="020B0502040204020203" pitchFamily="34" charset="0"/>
              </a:rPr>
              <a:t>I/O Screen Layout</a:t>
            </a:r>
          </a:p>
          <a:p>
            <a:pPr marL="342900" indent="-342900">
              <a:buAutoNum type="arabicPeriod"/>
            </a:pPr>
            <a:r>
              <a:rPr lang="en-IN" sz="2200" b="1" dirty="0">
                <a:latin typeface="Bahnschrift Condensed" panose="020B0502040204020203" pitchFamily="34" charset="0"/>
              </a:rPr>
              <a:t>Testing</a:t>
            </a:r>
          </a:p>
          <a:p>
            <a:pPr marL="342900" indent="-342900">
              <a:buAutoNum type="arabicPeriod"/>
            </a:pPr>
            <a:r>
              <a:rPr lang="en-US" sz="2200" b="1" dirty="0">
                <a:latin typeface="Bahnschrift Condensed" panose="020B0502040204020203" pitchFamily="34" charset="0"/>
              </a:rPr>
              <a:t>Conclusion</a:t>
            </a:r>
          </a:p>
          <a:p>
            <a:pPr marL="342900" indent="-342900">
              <a:buAutoNum type="arabicPeriod"/>
            </a:pPr>
            <a:r>
              <a:rPr lang="en-US" sz="2200" b="1" dirty="0">
                <a:latin typeface="Bahnschrift Condensed" panose="020B0502040204020203" pitchFamily="34" charset="0"/>
              </a:rPr>
              <a:t>Future Enhancements</a:t>
            </a:r>
          </a:p>
          <a:p>
            <a:pPr marL="342900" indent="-342900">
              <a:buAutoNum type="arabicPeriod"/>
            </a:pPr>
            <a:r>
              <a:rPr lang="en-US" sz="2200" b="1" dirty="0">
                <a:latin typeface="Bahnschrift Condensed" panose="020B0502040204020203" pitchFamily="34" charset="0"/>
              </a:rPr>
              <a:t>References</a:t>
            </a:r>
            <a:endParaRPr lang="en-IN" sz="2200" b="1" dirty="0">
              <a:latin typeface="Bahnschrift Condensed" panose="020B0502040204020203" pitchFamily="34" charset="0"/>
            </a:endParaRPr>
          </a:p>
        </p:txBody>
      </p:sp>
      <p:sp>
        <p:nvSpPr>
          <p:cNvPr id="17" name="Oval 16">
            <a:extLst>
              <a:ext uri="{FF2B5EF4-FFF2-40B4-BE49-F238E27FC236}">
                <a16:creationId xmlns:a16="http://schemas.microsoft.com/office/drawing/2014/main" id="{1025F75F-AC5B-DF2E-4DCA-D2B6FE59D3BA}"/>
              </a:ext>
            </a:extLst>
          </p:cNvPr>
          <p:cNvSpPr/>
          <p:nvPr/>
        </p:nvSpPr>
        <p:spPr>
          <a:xfrm>
            <a:off x="-690075" y="-329912"/>
            <a:ext cx="1620000" cy="1621410"/>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Oval 26">
            <a:extLst>
              <a:ext uri="{FF2B5EF4-FFF2-40B4-BE49-F238E27FC236}">
                <a16:creationId xmlns:a16="http://schemas.microsoft.com/office/drawing/2014/main" id="{D3128188-FB93-92E2-7E78-12FBF0760B95}"/>
              </a:ext>
            </a:extLst>
          </p:cNvPr>
          <p:cNvSpPr/>
          <p:nvPr/>
        </p:nvSpPr>
        <p:spPr>
          <a:xfrm>
            <a:off x="-690075" y="1129516"/>
            <a:ext cx="1620000" cy="1621410"/>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Oval 27">
            <a:extLst>
              <a:ext uri="{FF2B5EF4-FFF2-40B4-BE49-F238E27FC236}">
                <a16:creationId xmlns:a16="http://schemas.microsoft.com/office/drawing/2014/main" id="{968B8E04-595E-A53B-0FC0-F2F488A2CB21}"/>
              </a:ext>
            </a:extLst>
          </p:cNvPr>
          <p:cNvSpPr/>
          <p:nvPr/>
        </p:nvSpPr>
        <p:spPr>
          <a:xfrm>
            <a:off x="-685379" y="5432986"/>
            <a:ext cx="1620000" cy="1621410"/>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Oval 28">
            <a:extLst>
              <a:ext uri="{FF2B5EF4-FFF2-40B4-BE49-F238E27FC236}">
                <a16:creationId xmlns:a16="http://schemas.microsoft.com/office/drawing/2014/main" id="{8D26B593-8316-2EC7-A9A2-99A094A2E7CA}"/>
              </a:ext>
            </a:extLst>
          </p:cNvPr>
          <p:cNvSpPr/>
          <p:nvPr/>
        </p:nvSpPr>
        <p:spPr>
          <a:xfrm>
            <a:off x="-685379" y="2568001"/>
            <a:ext cx="1620000" cy="1621410"/>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Oval 29">
            <a:extLst>
              <a:ext uri="{FF2B5EF4-FFF2-40B4-BE49-F238E27FC236}">
                <a16:creationId xmlns:a16="http://schemas.microsoft.com/office/drawing/2014/main" id="{50FC5032-33EB-24FC-74B0-A16364336CE8}"/>
              </a:ext>
            </a:extLst>
          </p:cNvPr>
          <p:cNvSpPr/>
          <p:nvPr/>
        </p:nvSpPr>
        <p:spPr>
          <a:xfrm>
            <a:off x="-690075" y="3999214"/>
            <a:ext cx="1620000" cy="1621410"/>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id="{8ED5F4D8-9AE5-94CB-5BB6-3972DDC1A3B6}"/>
              </a:ext>
            </a:extLst>
          </p:cNvPr>
          <p:cNvSpPr/>
          <p:nvPr/>
        </p:nvSpPr>
        <p:spPr>
          <a:xfrm>
            <a:off x="11290724" y="5513130"/>
            <a:ext cx="1620000" cy="1621410"/>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Oval 31">
            <a:extLst>
              <a:ext uri="{FF2B5EF4-FFF2-40B4-BE49-F238E27FC236}">
                <a16:creationId xmlns:a16="http://schemas.microsoft.com/office/drawing/2014/main" id="{8D72ACF1-AE14-6F2A-956A-8061D1579A1B}"/>
              </a:ext>
            </a:extLst>
          </p:cNvPr>
          <p:cNvSpPr/>
          <p:nvPr/>
        </p:nvSpPr>
        <p:spPr>
          <a:xfrm>
            <a:off x="11290724" y="4124931"/>
            <a:ext cx="1620000" cy="1621410"/>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Oval 32">
            <a:extLst>
              <a:ext uri="{FF2B5EF4-FFF2-40B4-BE49-F238E27FC236}">
                <a16:creationId xmlns:a16="http://schemas.microsoft.com/office/drawing/2014/main" id="{672D7A59-0063-408A-C379-BA5405EC448F}"/>
              </a:ext>
            </a:extLst>
          </p:cNvPr>
          <p:cNvSpPr/>
          <p:nvPr/>
        </p:nvSpPr>
        <p:spPr>
          <a:xfrm>
            <a:off x="11290724" y="2618295"/>
            <a:ext cx="1620000" cy="1621410"/>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Oval 33">
            <a:extLst>
              <a:ext uri="{FF2B5EF4-FFF2-40B4-BE49-F238E27FC236}">
                <a16:creationId xmlns:a16="http://schemas.microsoft.com/office/drawing/2014/main" id="{59D20C98-8750-B1CE-C53C-9CAF7A930BA1}"/>
              </a:ext>
            </a:extLst>
          </p:cNvPr>
          <p:cNvSpPr/>
          <p:nvPr/>
        </p:nvSpPr>
        <p:spPr>
          <a:xfrm>
            <a:off x="11290724" y="1111660"/>
            <a:ext cx="1620000" cy="1621410"/>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Oval 34">
            <a:extLst>
              <a:ext uri="{FF2B5EF4-FFF2-40B4-BE49-F238E27FC236}">
                <a16:creationId xmlns:a16="http://schemas.microsoft.com/office/drawing/2014/main" id="{0C926D64-FEE1-DB12-F780-537BE240D283}"/>
              </a:ext>
            </a:extLst>
          </p:cNvPr>
          <p:cNvSpPr/>
          <p:nvPr/>
        </p:nvSpPr>
        <p:spPr>
          <a:xfrm>
            <a:off x="11290724" y="-397633"/>
            <a:ext cx="1620000" cy="1621410"/>
          </a:xfrm>
          <a:prstGeom prst="ellips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200307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A9F77EF-91C7-1E67-4AE2-6363A6708B6E}"/>
              </a:ext>
            </a:extLst>
          </p:cNvPr>
          <p:cNvGrpSpPr/>
          <p:nvPr/>
        </p:nvGrpSpPr>
        <p:grpSpPr>
          <a:xfrm>
            <a:off x="114582" y="95468"/>
            <a:ext cx="5756636" cy="1556042"/>
            <a:chOff x="114582" y="95468"/>
            <a:chExt cx="5756636" cy="1556042"/>
          </a:xfrm>
        </p:grpSpPr>
        <p:sp>
          <p:nvSpPr>
            <p:cNvPr id="15" name="Rectangle: Rounded Corners 14">
              <a:extLst>
                <a:ext uri="{FF2B5EF4-FFF2-40B4-BE49-F238E27FC236}">
                  <a16:creationId xmlns:a16="http://schemas.microsoft.com/office/drawing/2014/main" id="{0E7324E5-15C1-9D0A-600B-E33554F96349}"/>
                </a:ext>
              </a:extLst>
            </p:cNvPr>
            <p:cNvSpPr/>
            <p:nvPr/>
          </p:nvSpPr>
          <p:spPr>
            <a:xfrm>
              <a:off x="114582" y="95468"/>
              <a:ext cx="5700073" cy="1556042"/>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6B3BDBE6-5216-196A-F766-798E14540BCC}"/>
                </a:ext>
              </a:extLst>
            </p:cNvPr>
            <p:cNvSpPr txBox="1"/>
            <p:nvPr/>
          </p:nvSpPr>
          <p:spPr>
            <a:xfrm>
              <a:off x="171146" y="134825"/>
              <a:ext cx="5700072" cy="1477328"/>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When the user clicks the "Sign Up" button, it checks if the username already exists in the database. </a:t>
              </a:r>
            </a:p>
            <a:p>
              <a:r>
                <a:rPr lang="en-US" b="1" dirty="0">
                  <a:latin typeface="Times New Roman" panose="02020603050405020304" pitchFamily="18" charset="0"/>
                  <a:cs typeface="Times New Roman" panose="02020603050405020304" pitchFamily="18" charset="0"/>
                </a:rPr>
                <a:t>If the username is unique and both fields are non-empty, it generates an encryption key using the Fernet library and encrypts the password. </a:t>
              </a:r>
            </a:p>
          </p:txBody>
        </p:sp>
      </p:grpSp>
      <p:pic>
        <p:nvPicPr>
          <p:cNvPr id="4" name="Picture 3">
            <a:extLst>
              <a:ext uri="{FF2B5EF4-FFF2-40B4-BE49-F238E27FC236}">
                <a16:creationId xmlns:a16="http://schemas.microsoft.com/office/drawing/2014/main" id="{B0E91485-73E7-A8E8-FC0F-CCC7F7FEAE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936" y="1836790"/>
            <a:ext cx="5405146" cy="4800528"/>
          </a:xfrm>
          <a:prstGeom prst="rect">
            <a:avLst/>
          </a:prstGeom>
        </p:spPr>
      </p:pic>
      <p:pic>
        <p:nvPicPr>
          <p:cNvPr id="8" name="Picture 7">
            <a:extLst>
              <a:ext uri="{FF2B5EF4-FFF2-40B4-BE49-F238E27FC236}">
                <a16:creationId xmlns:a16="http://schemas.microsoft.com/office/drawing/2014/main" id="{6DAE6261-5700-6FAA-C3AD-8CB3E9760C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5918" y="1848228"/>
            <a:ext cx="5405146" cy="4789090"/>
          </a:xfrm>
          <a:prstGeom prst="rect">
            <a:avLst/>
          </a:prstGeom>
        </p:spPr>
      </p:pic>
      <p:grpSp>
        <p:nvGrpSpPr>
          <p:cNvPr id="19" name="Group 18">
            <a:extLst>
              <a:ext uri="{FF2B5EF4-FFF2-40B4-BE49-F238E27FC236}">
                <a16:creationId xmlns:a16="http://schemas.microsoft.com/office/drawing/2014/main" id="{CCE316AB-D400-EFFF-C005-7913F3F9695F}"/>
              </a:ext>
            </a:extLst>
          </p:cNvPr>
          <p:cNvGrpSpPr/>
          <p:nvPr/>
        </p:nvGrpSpPr>
        <p:grpSpPr>
          <a:xfrm>
            <a:off x="6388454" y="110734"/>
            <a:ext cx="5700073" cy="1556042"/>
            <a:chOff x="6388454" y="110734"/>
            <a:chExt cx="5700073" cy="1556042"/>
          </a:xfrm>
        </p:grpSpPr>
        <p:sp>
          <p:nvSpPr>
            <p:cNvPr id="17" name="Rectangle: Rounded Corners 16">
              <a:extLst>
                <a:ext uri="{FF2B5EF4-FFF2-40B4-BE49-F238E27FC236}">
                  <a16:creationId xmlns:a16="http://schemas.microsoft.com/office/drawing/2014/main" id="{04629DBC-6B4B-FD31-EB20-FD80E978E299}"/>
                </a:ext>
              </a:extLst>
            </p:cNvPr>
            <p:cNvSpPr/>
            <p:nvPr/>
          </p:nvSpPr>
          <p:spPr>
            <a:xfrm>
              <a:off x="6388454" y="110734"/>
              <a:ext cx="5700073" cy="1556042"/>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6C34CFCD-FAB1-F9FD-F058-14A99F16B0CF}"/>
                </a:ext>
              </a:extLst>
            </p:cNvPr>
            <p:cNvSpPr txBox="1"/>
            <p:nvPr/>
          </p:nvSpPr>
          <p:spPr>
            <a:xfrm>
              <a:off x="6456125" y="150091"/>
              <a:ext cx="5564729" cy="1477328"/>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The encrypted password, along with the username and encryption key, is then inserted into the Users table in the database. </a:t>
              </a:r>
            </a:p>
            <a:p>
              <a:r>
                <a:rPr lang="en-US" b="1" dirty="0">
                  <a:latin typeface="Times New Roman" panose="02020603050405020304" pitchFamily="18" charset="0"/>
                  <a:cs typeface="Times New Roman" panose="02020603050405020304" pitchFamily="18" charset="0"/>
                </a:rPr>
                <a:t>Finally, a success message is displayed, and the window is closed, redirecting the user to the login page.</a:t>
              </a:r>
              <a:endParaRPr lang="en-IN" b="1" dirty="0">
                <a:latin typeface="Times New Roman" panose="02020603050405020304" pitchFamily="18" charset="0"/>
                <a:cs typeface="Times New Roman" panose="02020603050405020304" pitchFamily="18" charset="0"/>
              </a:endParaRPr>
            </a:p>
          </p:txBody>
        </p:sp>
      </p:grpSp>
      <p:sp>
        <p:nvSpPr>
          <p:cNvPr id="14" name="Arrow: Right 13">
            <a:extLst>
              <a:ext uri="{FF2B5EF4-FFF2-40B4-BE49-F238E27FC236}">
                <a16:creationId xmlns:a16="http://schemas.microsoft.com/office/drawing/2014/main" id="{55C9A4EE-6E5B-76E0-4298-8EBC963FC4AC}"/>
              </a:ext>
            </a:extLst>
          </p:cNvPr>
          <p:cNvSpPr/>
          <p:nvPr/>
        </p:nvSpPr>
        <p:spPr>
          <a:xfrm>
            <a:off x="5740811" y="3122629"/>
            <a:ext cx="710378" cy="612742"/>
          </a:xfrm>
          <a:prstGeom prst="rightArrow">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523485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CE316AB-D400-EFFF-C005-7913F3F9695F}"/>
              </a:ext>
            </a:extLst>
          </p:cNvPr>
          <p:cNvGrpSpPr/>
          <p:nvPr/>
        </p:nvGrpSpPr>
        <p:grpSpPr>
          <a:xfrm>
            <a:off x="173513" y="4130259"/>
            <a:ext cx="5787261" cy="2334980"/>
            <a:chOff x="6388454" y="110734"/>
            <a:chExt cx="5787261" cy="1856213"/>
          </a:xfrm>
        </p:grpSpPr>
        <p:sp>
          <p:nvSpPr>
            <p:cNvPr id="17" name="Rectangle: Rounded Corners 16">
              <a:extLst>
                <a:ext uri="{FF2B5EF4-FFF2-40B4-BE49-F238E27FC236}">
                  <a16:creationId xmlns:a16="http://schemas.microsoft.com/office/drawing/2014/main" id="{04629DBC-6B4B-FD31-EB20-FD80E978E299}"/>
                </a:ext>
              </a:extLst>
            </p:cNvPr>
            <p:cNvSpPr/>
            <p:nvPr/>
          </p:nvSpPr>
          <p:spPr>
            <a:xfrm>
              <a:off x="6388454" y="110734"/>
              <a:ext cx="5700073" cy="1556042"/>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6C34CFCD-FAB1-F9FD-F058-14A99F16B0CF}"/>
                </a:ext>
              </a:extLst>
            </p:cNvPr>
            <p:cNvSpPr txBox="1"/>
            <p:nvPr/>
          </p:nvSpPr>
          <p:spPr>
            <a:xfrm>
              <a:off x="6543313" y="212621"/>
              <a:ext cx="5632402" cy="1754326"/>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If the username exists, it decrypts the stored password using the encryption key associated with the username and compares it with the entered password. If the passwords match, a success message is displayed, and the window is closed, redirecting the user to the password keeper page.</a:t>
              </a:r>
              <a:endParaRPr lang="en-IN" b="1" dirty="0">
                <a:latin typeface="Times New Roman" panose="02020603050405020304" pitchFamily="18" charset="0"/>
                <a:cs typeface="Times New Roman" panose="02020603050405020304" pitchFamily="18" charset="0"/>
              </a:endParaRPr>
            </a:p>
          </p:txBody>
        </p:sp>
      </p:grpSp>
      <p:grpSp>
        <p:nvGrpSpPr>
          <p:cNvPr id="21" name="Group 20">
            <a:extLst>
              <a:ext uri="{FF2B5EF4-FFF2-40B4-BE49-F238E27FC236}">
                <a16:creationId xmlns:a16="http://schemas.microsoft.com/office/drawing/2014/main" id="{EDC56F60-2495-4A64-E190-71F0E504D26B}"/>
              </a:ext>
            </a:extLst>
          </p:cNvPr>
          <p:cNvGrpSpPr/>
          <p:nvPr/>
        </p:nvGrpSpPr>
        <p:grpSpPr>
          <a:xfrm>
            <a:off x="174295" y="719503"/>
            <a:ext cx="5756636" cy="1556042"/>
            <a:chOff x="178790" y="2216421"/>
            <a:chExt cx="5756636" cy="1556042"/>
          </a:xfrm>
        </p:grpSpPr>
        <p:grpSp>
          <p:nvGrpSpPr>
            <p:cNvPr id="18" name="Group 17">
              <a:extLst>
                <a:ext uri="{FF2B5EF4-FFF2-40B4-BE49-F238E27FC236}">
                  <a16:creationId xmlns:a16="http://schemas.microsoft.com/office/drawing/2014/main" id="{FA9F77EF-91C7-1E67-4AE2-6363A6708B6E}"/>
                </a:ext>
              </a:extLst>
            </p:cNvPr>
            <p:cNvGrpSpPr/>
            <p:nvPr/>
          </p:nvGrpSpPr>
          <p:grpSpPr>
            <a:xfrm>
              <a:off x="178790" y="2216421"/>
              <a:ext cx="5756636" cy="1556042"/>
              <a:chOff x="114582" y="95468"/>
              <a:chExt cx="5756636" cy="1556042"/>
            </a:xfrm>
          </p:grpSpPr>
          <p:sp>
            <p:nvSpPr>
              <p:cNvPr id="15" name="Rectangle: Rounded Corners 14">
                <a:extLst>
                  <a:ext uri="{FF2B5EF4-FFF2-40B4-BE49-F238E27FC236}">
                    <a16:creationId xmlns:a16="http://schemas.microsoft.com/office/drawing/2014/main" id="{0E7324E5-15C1-9D0A-600B-E33554F96349}"/>
                  </a:ext>
                </a:extLst>
              </p:cNvPr>
              <p:cNvSpPr/>
              <p:nvPr/>
            </p:nvSpPr>
            <p:spPr>
              <a:xfrm>
                <a:off x="114582" y="95468"/>
                <a:ext cx="5700073" cy="1556042"/>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6B3BDBE6-5216-196A-F766-798E14540BCC}"/>
                  </a:ext>
                </a:extLst>
              </p:cNvPr>
              <p:cNvSpPr txBox="1"/>
              <p:nvPr/>
            </p:nvSpPr>
            <p:spPr>
              <a:xfrm>
                <a:off x="171146" y="134825"/>
                <a:ext cx="5700072" cy="369332"/>
              </a:xfrm>
              <a:prstGeom prst="rect">
                <a:avLst/>
              </a:prstGeom>
              <a:noFill/>
            </p:spPr>
            <p:txBody>
              <a:bodyPr wrap="square" rtlCol="0">
                <a:spAutoFit/>
              </a:bodyPr>
              <a:lstStyle/>
              <a:p>
                <a:endParaRPr lang="en-US" b="1" dirty="0">
                  <a:latin typeface="Times New Roman" panose="02020603050405020304" pitchFamily="18" charset="0"/>
                  <a:cs typeface="Times New Roman" panose="02020603050405020304" pitchFamily="18" charset="0"/>
                </a:endParaRPr>
              </a:p>
            </p:txBody>
          </p:sp>
        </p:grpSp>
        <p:sp>
          <p:nvSpPr>
            <p:cNvPr id="12" name="TextBox 11">
              <a:extLst>
                <a:ext uri="{FF2B5EF4-FFF2-40B4-BE49-F238E27FC236}">
                  <a16:creationId xmlns:a16="http://schemas.microsoft.com/office/drawing/2014/main" id="{BEE3DF2A-E8D1-EF70-337F-25043DE737F8}"/>
                </a:ext>
              </a:extLst>
            </p:cNvPr>
            <p:cNvSpPr txBox="1"/>
            <p:nvPr/>
          </p:nvSpPr>
          <p:spPr>
            <a:xfrm>
              <a:off x="412662" y="2295135"/>
              <a:ext cx="5345456" cy="1477328"/>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When the user enters their username and password and clicks the "Login" button, it retrieves the username and password entered by the user, validates them, and checks if the username exists in the database.</a:t>
              </a:r>
              <a:endParaRPr lang="en-IN" b="1" dirty="0">
                <a:latin typeface="Times New Roman" panose="02020603050405020304" pitchFamily="18" charset="0"/>
                <a:cs typeface="Times New Roman" panose="02020603050405020304" pitchFamily="18" charset="0"/>
              </a:endParaRPr>
            </a:p>
          </p:txBody>
        </p:sp>
      </p:grpSp>
      <p:pic>
        <p:nvPicPr>
          <p:cNvPr id="20" name="Picture 19">
            <a:extLst>
              <a:ext uri="{FF2B5EF4-FFF2-40B4-BE49-F238E27FC236}">
                <a16:creationId xmlns:a16="http://schemas.microsoft.com/office/drawing/2014/main" id="{70ABA6D4-1CFE-02F1-B9D3-3239CB305F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0618" y="765317"/>
            <a:ext cx="6022592" cy="5327367"/>
          </a:xfrm>
          <a:prstGeom prst="rect">
            <a:avLst/>
          </a:prstGeom>
        </p:spPr>
      </p:pic>
      <p:sp>
        <p:nvSpPr>
          <p:cNvPr id="22" name="Arrow: Down 21">
            <a:extLst>
              <a:ext uri="{FF2B5EF4-FFF2-40B4-BE49-F238E27FC236}">
                <a16:creationId xmlns:a16="http://schemas.microsoft.com/office/drawing/2014/main" id="{7915AB46-1D9D-24DA-4DC9-F8E108EEE071}"/>
              </a:ext>
            </a:extLst>
          </p:cNvPr>
          <p:cNvSpPr/>
          <p:nvPr/>
        </p:nvSpPr>
        <p:spPr>
          <a:xfrm>
            <a:off x="2546684" y="2550263"/>
            <a:ext cx="953729" cy="1319498"/>
          </a:xfrm>
          <a:prstGeom prst="downArrow">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355847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EDC56F60-2495-4A64-E190-71F0E504D26B}"/>
              </a:ext>
            </a:extLst>
          </p:cNvPr>
          <p:cNvGrpSpPr/>
          <p:nvPr/>
        </p:nvGrpSpPr>
        <p:grpSpPr>
          <a:xfrm>
            <a:off x="272617" y="2471229"/>
            <a:ext cx="5361267" cy="1915542"/>
            <a:chOff x="178790" y="2216421"/>
            <a:chExt cx="5700073" cy="1556042"/>
          </a:xfrm>
        </p:grpSpPr>
        <p:sp>
          <p:nvSpPr>
            <p:cNvPr id="15" name="Rectangle: Rounded Corners 14">
              <a:extLst>
                <a:ext uri="{FF2B5EF4-FFF2-40B4-BE49-F238E27FC236}">
                  <a16:creationId xmlns:a16="http://schemas.microsoft.com/office/drawing/2014/main" id="{0E7324E5-15C1-9D0A-600B-E33554F96349}"/>
                </a:ext>
              </a:extLst>
            </p:cNvPr>
            <p:cNvSpPr/>
            <p:nvPr/>
          </p:nvSpPr>
          <p:spPr>
            <a:xfrm>
              <a:off x="178790" y="2216421"/>
              <a:ext cx="5700073" cy="1556042"/>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BEE3DF2A-E8D1-EF70-337F-25043DE737F8}"/>
                </a:ext>
              </a:extLst>
            </p:cNvPr>
            <p:cNvSpPr txBox="1"/>
            <p:nvPr/>
          </p:nvSpPr>
          <p:spPr>
            <a:xfrm>
              <a:off x="356098" y="2394407"/>
              <a:ext cx="5345456" cy="1200070"/>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Password keeper page includes buttons for navigating to different functionalities, such as searching for passwords, adding new passwords, viewing password details, deleting passwords and logout button.</a:t>
              </a:r>
              <a:endParaRPr lang="en-IN" b="1" dirty="0">
                <a:latin typeface="Times New Roman" panose="02020603050405020304" pitchFamily="18" charset="0"/>
                <a:cs typeface="Times New Roman" panose="02020603050405020304" pitchFamily="18" charset="0"/>
              </a:endParaRPr>
            </a:p>
          </p:txBody>
        </p:sp>
      </p:grpSp>
      <p:pic>
        <p:nvPicPr>
          <p:cNvPr id="24" name="Picture 23">
            <a:extLst>
              <a:ext uri="{FF2B5EF4-FFF2-40B4-BE49-F238E27FC236}">
                <a16:creationId xmlns:a16="http://schemas.microsoft.com/office/drawing/2014/main" id="{16C75A2A-F461-4B0E-CF42-90DC4F7EC8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1233" y="523386"/>
            <a:ext cx="5976087" cy="5811229"/>
          </a:xfrm>
          <a:prstGeom prst="rect">
            <a:avLst/>
          </a:prstGeom>
        </p:spPr>
      </p:pic>
    </p:spTree>
    <p:extLst>
      <p:ext uri="{BB962C8B-B14F-4D97-AF65-F5344CB8AC3E}">
        <p14:creationId xmlns:p14="http://schemas.microsoft.com/office/powerpoint/2010/main" val="21468829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EDC56F60-2495-4A64-E190-71F0E504D26B}"/>
              </a:ext>
            </a:extLst>
          </p:cNvPr>
          <p:cNvGrpSpPr/>
          <p:nvPr/>
        </p:nvGrpSpPr>
        <p:grpSpPr>
          <a:xfrm>
            <a:off x="272617" y="1973262"/>
            <a:ext cx="5361267" cy="2911477"/>
            <a:chOff x="178790" y="2216420"/>
            <a:chExt cx="5700073" cy="2770919"/>
          </a:xfrm>
        </p:grpSpPr>
        <p:sp>
          <p:nvSpPr>
            <p:cNvPr id="15" name="Rectangle: Rounded Corners 14">
              <a:extLst>
                <a:ext uri="{FF2B5EF4-FFF2-40B4-BE49-F238E27FC236}">
                  <a16:creationId xmlns:a16="http://schemas.microsoft.com/office/drawing/2014/main" id="{0E7324E5-15C1-9D0A-600B-E33554F96349}"/>
                </a:ext>
              </a:extLst>
            </p:cNvPr>
            <p:cNvSpPr/>
            <p:nvPr/>
          </p:nvSpPr>
          <p:spPr>
            <a:xfrm>
              <a:off x="178790" y="2216420"/>
              <a:ext cx="5700073" cy="2770919"/>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BEE3DF2A-E8D1-EF70-337F-25043DE737F8}"/>
                </a:ext>
              </a:extLst>
            </p:cNvPr>
            <p:cNvSpPr txBox="1"/>
            <p:nvPr/>
          </p:nvSpPr>
          <p:spPr>
            <a:xfrm>
              <a:off x="326840" y="2503437"/>
              <a:ext cx="5552023" cy="2196885"/>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Upon clicking the "Save" button, it validates that essential fields. It then retrieves the encryption key associated with the user from the database and utilizes it to encrypt the password, website URL, email, and extra information. Subsequently, the encrypted data is inserted into the database table linked to the user. Upon successful storage, a confirmation message is displayed to the user</a:t>
              </a:r>
              <a:endParaRPr lang="en-IN" b="1" dirty="0">
                <a:latin typeface="Times New Roman" panose="02020603050405020304" pitchFamily="18" charset="0"/>
                <a:cs typeface="Times New Roman" panose="02020603050405020304" pitchFamily="18" charset="0"/>
              </a:endParaRPr>
            </a:p>
          </p:txBody>
        </p:sp>
      </p:grpSp>
      <p:pic>
        <p:nvPicPr>
          <p:cNvPr id="3" name="Picture 2">
            <a:extLst>
              <a:ext uri="{FF2B5EF4-FFF2-40B4-BE49-F238E27FC236}">
                <a16:creationId xmlns:a16="http://schemas.microsoft.com/office/drawing/2014/main" id="{B2986A28-F98E-B692-D12A-B15FCE6ED8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1025" y="895431"/>
            <a:ext cx="6144346" cy="5067137"/>
          </a:xfrm>
          <a:prstGeom prst="rect">
            <a:avLst/>
          </a:prstGeom>
        </p:spPr>
      </p:pic>
    </p:spTree>
    <p:extLst>
      <p:ext uri="{BB962C8B-B14F-4D97-AF65-F5344CB8AC3E}">
        <p14:creationId xmlns:p14="http://schemas.microsoft.com/office/powerpoint/2010/main" val="11021857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A9F77EF-91C7-1E67-4AE2-6363A6708B6E}"/>
              </a:ext>
            </a:extLst>
          </p:cNvPr>
          <p:cNvGrpSpPr/>
          <p:nvPr/>
        </p:nvGrpSpPr>
        <p:grpSpPr>
          <a:xfrm>
            <a:off x="114582" y="95468"/>
            <a:ext cx="5756636" cy="771798"/>
            <a:chOff x="114582" y="95468"/>
            <a:chExt cx="5756636" cy="771798"/>
          </a:xfrm>
        </p:grpSpPr>
        <p:sp>
          <p:nvSpPr>
            <p:cNvPr id="15" name="Rectangle: Rounded Corners 14">
              <a:extLst>
                <a:ext uri="{FF2B5EF4-FFF2-40B4-BE49-F238E27FC236}">
                  <a16:creationId xmlns:a16="http://schemas.microsoft.com/office/drawing/2014/main" id="{0E7324E5-15C1-9D0A-600B-E33554F96349}"/>
                </a:ext>
              </a:extLst>
            </p:cNvPr>
            <p:cNvSpPr/>
            <p:nvPr/>
          </p:nvSpPr>
          <p:spPr>
            <a:xfrm>
              <a:off x="114582" y="95468"/>
              <a:ext cx="5700073" cy="771798"/>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6B3BDBE6-5216-196A-F766-798E14540BCC}"/>
                </a:ext>
              </a:extLst>
            </p:cNvPr>
            <p:cNvSpPr txBox="1"/>
            <p:nvPr/>
          </p:nvSpPr>
          <p:spPr>
            <a:xfrm>
              <a:off x="171146" y="134825"/>
              <a:ext cx="5700072" cy="64633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When view password details button is clicked the password details are displayed in encrypted form. </a:t>
              </a:r>
            </a:p>
          </p:txBody>
        </p:sp>
      </p:grpSp>
      <p:grpSp>
        <p:nvGrpSpPr>
          <p:cNvPr id="19" name="Group 18">
            <a:extLst>
              <a:ext uri="{FF2B5EF4-FFF2-40B4-BE49-F238E27FC236}">
                <a16:creationId xmlns:a16="http://schemas.microsoft.com/office/drawing/2014/main" id="{CCE316AB-D400-EFFF-C005-7913F3F9695F}"/>
              </a:ext>
            </a:extLst>
          </p:cNvPr>
          <p:cNvGrpSpPr/>
          <p:nvPr/>
        </p:nvGrpSpPr>
        <p:grpSpPr>
          <a:xfrm>
            <a:off x="6507634" y="134825"/>
            <a:ext cx="5541502" cy="756532"/>
            <a:chOff x="6456125" y="110734"/>
            <a:chExt cx="5632402" cy="756532"/>
          </a:xfrm>
        </p:grpSpPr>
        <p:sp>
          <p:nvSpPr>
            <p:cNvPr id="17" name="Rectangle: Rounded Corners 16">
              <a:extLst>
                <a:ext uri="{FF2B5EF4-FFF2-40B4-BE49-F238E27FC236}">
                  <a16:creationId xmlns:a16="http://schemas.microsoft.com/office/drawing/2014/main" id="{04629DBC-6B4B-FD31-EB20-FD80E978E299}"/>
                </a:ext>
              </a:extLst>
            </p:cNvPr>
            <p:cNvSpPr/>
            <p:nvPr/>
          </p:nvSpPr>
          <p:spPr>
            <a:xfrm>
              <a:off x="6456125" y="110734"/>
              <a:ext cx="5632402" cy="756532"/>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6C34CFCD-FAB1-F9FD-F058-14A99F16B0CF}"/>
                </a:ext>
              </a:extLst>
            </p:cNvPr>
            <p:cNvSpPr txBox="1"/>
            <p:nvPr/>
          </p:nvSpPr>
          <p:spPr>
            <a:xfrm>
              <a:off x="6456125" y="150091"/>
              <a:ext cx="5564729" cy="64633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When user clicks the "Decrypt" button, it displays the decrypted password details.</a:t>
              </a:r>
              <a:endParaRPr lang="en-IN" b="1" dirty="0">
                <a:latin typeface="Times New Roman" panose="02020603050405020304" pitchFamily="18" charset="0"/>
                <a:cs typeface="Times New Roman" panose="02020603050405020304" pitchFamily="18" charset="0"/>
              </a:endParaRPr>
            </a:p>
          </p:txBody>
        </p:sp>
      </p:grpSp>
      <p:sp>
        <p:nvSpPr>
          <p:cNvPr id="14" name="Arrow: Right 13">
            <a:extLst>
              <a:ext uri="{FF2B5EF4-FFF2-40B4-BE49-F238E27FC236}">
                <a16:creationId xmlns:a16="http://schemas.microsoft.com/office/drawing/2014/main" id="{55C9A4EE-6E5B-76E0-4298-8EBC963FC4AC}"/>
              </a:ext>
            </a:extLst>
          </p:cNvPr>
          <p:cNvSpPr/>
          <p:nvPr/>
        </p:nvSpPr>
        <p:spPr>
          <a:xfrm>
            <a:off x="5740811" y="3122629"/>
            <a:ext cx="710378" cy="612742"/>
          </a:xfrm>
          <a:prstGeom prst="rightArrow">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C03D97DB-B10C-80D1-26F7-5E1EF2A6F4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146" y="1044659"/>
            <a:ext cx="5484936" cy="5518259"/>
          </a:xfrm>
          <a:prstGeom prst="rect">
            <a:avLst/>
          </a:prstGeom>
        </p:spPr>
      </p:pic>
      <p:pic>
        <p:nvPicPr>
          <p:cNvPr id="7" name="Picture 6">
            <a:extLst>
              <a:ext uri="{FF2B5EF4-FFF2-40B4-BE49-F238E27FC236}">
                <a16:creationId xmlns:a16="http://schemas.microsoft.com/office/drawing/2014/main" id="{74F04F5D-983B-3083-251E-54439BB16ABA}"/>
              </a:ext>
            </a:extLst>
          </p:cNvPr>
          <p:cNvPicPr>
            <a:picLocks noChangeAspect="1"/>
          </p:cNvPicPr>
          <p:nvPr/>
        </p:nvPicPr>
        <p:blipFill rotWithShape="1">
          <a:blip r:embed="rId3">
            <a:extLst>
              <a:ext uri="{28A0092B-C50C-407E-A947-70E740481C1C}">
                <a14:useLocalDpi xmlns:a14="http://schemas.microsoft.com/office/drawing/2010/main" val="0"/>
              </a:ext>
            </a:extLst>
          </a:blip>
          <a:srcRect b="21674"/>
          <a:stretch/>
        </p:blipFill>
        <p:spPr>
          <a:xfrm>
            <a:off x="6535918" y="1259977"/>
            <a:ext cx="5484935" cy="4338047"/>
          </a:xfrm>
          <a:prstGeom prst="rect">
            <a:avLst/>
          </a:prstGeom>
        </p:spPr>
      </p:pic>
    </p:spTree>
    <p:extLst>
      <p:ext uri="{BB962C8B-B14F-4D97-AF65-F5344CB8AC3E}">
        <p14:creationId xmlns:p14="http://schemas.microsoft.com/office/powerpoint/2010/main" val="3619000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EDC56F60-2495-4A64-E190-71F0E504D26B}"/>
              </a:ext>
            </a:extLst>
          </p:cNvPr>
          <p:cNvGrpSpPr/>
          <p:nvPr/>
        </p:nvGrpSpPr>
        <p:grpSpPr>
          <a:xfrm>
            <a:off x="178349" y="2600970"/>
            <a:ext cx="5091235" cy="1656059"/>
            <a:chOff x="178790" y="2216420"/>
            <a:chExt cx="5700073" cy="1429397"/>
          </a:xfrm>
        </p:grpSpPr>
        <p:sp>
          <p:nvSpPr>
            <p:cNvPr id="15" name="Rectangle: Rounded Corners 14">
              <a:extLst>
                <a:ext uri="{FF2B5EF4-FFF2-40B4-BE49-F238E27FC236}">
                  <a16:creationId xmlns:a16="http://schemas.microsoft.com/office/drawing/2014/main" id="{0E7324E5-15C1-9D0A-600B-E33554F96349}"/>
                </a:ext>
              </a:extLst>
            </p:cNvPr>
            <p:cNvSpPr/>
            <p:nvPr/>
          </p:nvSpPr>
          <p:spPr>
            <a:xfrm>
              <a:off x="178790" y="2216420"/>
              <a:ext cx="5700073" cy="1429397"/>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BEE3DF2A-E8D1-EF70-337F-25043DE737F8}"/>
                </a:ext>
              </a:extLst>
            </p:cNvPr>
            <p:cNvSpPr txBox="1"/>
            <p:nvPr/>
          </p:nvSpPr>
          <p:spPr>
            <a:xfrm>
              <a:off x="326840" y="2293553"/>
              <a:ext cx="5552023" cy="1275129"/>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Users can search for specific passwords stored in their vault using ID. If a matching ID is found, it decrypts the encrypted data using the Fernet encryption key obtained from the database. The decrypted data is then displayed.</a:t>
              </a:r>
              <a:endParaRPr lang="en-IN" b="1" dirty="0">
                <a:latin typeface="Times New Roman" panose="02020603050405020304" pitchFamily="18" charset="0"/>
                <a:cs typeface="Times New Roman" panose="02020603050405020304" pitchFamily="18" charset="0"/>
              </a:endParaRPr>
            </a:p>
          </p:txBody>
        </p:sp>
      </p:grpSp>
      <p:pic>
        <p:nvPicPr>
          <p:cNvPr id="6" name="Picture 5">
            <a:extLst>
              <a:ext uri="{FF2B5EF4-FFF2-40B4-BE49-F238E27FC236}">
                <a16:creationId xmlns:a16="http://schemas.microsoft.com/office/drawing/2014/main" id="{4EADDDBD-DCDC-FE47-7667-80585862ED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01820" y="612567"/>
            <a:ext cx="6608514" cy="5632862"/>
          </a:xfrm>
          <a:prstGeom prst="rect">
            <a:avLst/>
          </a:prstGeom>
        </p:spPr>
      </p:pic>
    </p:spTree>
    <p:extLst>
      <p:ext uri="{BB962C8B-B14F-4D97-AF65-F5344CB8AC3E}">
        <p14:creationId xmlns:p14="http://schemas.microsoft.com/office/powerpoint/2010/main" val="24236497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EDC56F60-2495-4A64-E190-71F0E504D26B}"/>
              </a:ext>
            </a:extLst>
          </p:cNvPr>
          <p:cNvGrpSpPr/>
          <p:nvPr/>
        </p:nvGrpSpPr>
        <p:grpSpPr>
          <a:xfrm>
            <a:off x="181666" y="931306"/>
            <a:ext cx="5157352" cy="4995389"/>
            <a:chOff x="178790" y="797236"/>
            <a:chExt cx="5774097" cy="4178278"/>
          </a:xfrm>
        </p:grpSpPr>
        <p:sp>
          <p:nvSpPr>
            <p:cNvPr id="15" name="Rectangle: Rounded Corners 14">
              <a:extLst>
                <a:ext uri="{FF2B5EF4-FFF2-40B4-BE49-F238E27FC236}">
                  <a16:creationId xmlns:a16="http://schemas.microsoft.com/office/drawing/2014/main" id="{0E7324E5-15C1-9D0A-600B-E33554F96349}"/>
                </a:ext>
              </a:extLst>
            </p:cNvPr>
            <p:cNvSpPr/>
            <p:nvPr/>
          </p:nvSpPr>
          <p:spPr>
            <a:xfrm>
              <a:off x="178790" y="797236"/>
              <a:ext cx="5700073" cy="4178278"/>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BEE3DF2A-E8D1-EF70-337F-25043DE737F8}"/>
                </a:ext>
              </a:extLst>
            </p:cNvPr>
            <p:cNvSpPr txBox="1"/>
            <p:nvPr/>
          </p:nvSpPr>
          <p:spPr>
            <a:xfrm>
              <a:off x="400864" y="1090344"/>
              <a:ext cx="5552023" cy="3431255"/>
            </a:xfrm>
            <a:prstGeom prst="rect">
              <a:avLst/>
            </a:prstGeom>
            <a:noFill/>
          </p:spPr>
          <p:txBody>
            <a:bodyPr wrap="square">
              <a:spAutoFit/>
            </a:bodyPr>
            <a:lstStyle/>
            <a:p>
              <a:pPr>
                <a:lnSpc>
                  <a:spcPct val="107000"/>
                </a:lnSpc>
                <a:spcAft>
                  <a:spcPts val="800"/>
                </a:spcAf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When User enters the ID and clicks the "Edit" button. It retrieves the ID entered by the user, disables the ID entry field, fetches the corresponding password details from the database, fills the entry fields with decrypted data, and enables them for editing. </a:t>
              </a:r>
            </a:p>
            <a:p>
              <a:pPr>
                <a:lnSpc>
                  <a:spcPct val="107000"/>
                </a:lnSpc>
                <a:spcAft>
                  <a:spcPts val="800"/>
                </a:spcAf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User can then make changes and click the "Update" button. It retrieves the entered ID, website URL, password, email, and extra information, validates the fields, encrypts the data using the Fernet encryption key, updates the password entry in the database, and displays a success message. Finally, it disables the entry fields and the update button.</a:t>
              </a:r>
            </a:p>
          </p:txBody>
        </p:sp>
      </p:grpSp>
      <p:pic>
        <p:nvPicPr>
          <p:cNvPr id="3" name="Picture 2">
            <a:extLst>
              <a:ext uri="{FF2B5EF4-FFF2-40B4-BE49-F238E27FC236}">
                <a16:creationId xmlns:a16="http://schemas.microsoft.com/office/drawing/2014/main" id="{50EDC319-F784-711E-D640-FF7169790E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71255" y="291298"/>
            <a:ext cx="6539079" cy="6275405"/>
          </a:xfrm>
          <a:prstGeom prst="rect">
            <a:avLst/>
          </a:prstGeom>
        </p:spPr>
      </p:pic>
    </p:spTree>
    <p:extLst>
      <p:ext uri="{BB962C8B-B14F-4D97-AF65-F5344CB8AC3E}">
        <p14:creationId xmlns:p14="http://schemas.microsoft.com/office/powerpoint/2010/main" val="28952811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EDC56F60-2495-4A64-E190-71F0E504D26B}"/>
              </a:ext>
            </a:extLst>
          </p:cNvPr>
          <p:cNvGrpSpPr/>
          <p:nvPr/>
        </p:nvGrpSpPr>
        <p:grpSpPr>
          <a:xfrm>
            <a:off x="6806153" y="97519"/>
            <a:ext cx="5091235" cy="2311514"/>
            <a:chOff x="178790" y="797236"/>
            <a:chExt cx="5700073" cy="1933413"/>
          </a:xfrm>
        </p:grpSpPr>
        <p:sp>
          <p:nvSpPr>
            <p:cNvPr id="15" name="Rectangle: Rounded Corners 14">
              <a:extLst>
                <a:ext uri="{FF2B5EF4-FFF2-40B4-BE49-F238E27FC236}">
                  <a16:creationId xmlns:a16="http://schemas.microsoft.com/office/drawing/2014/main" id="{0E7324E5-15C1-9D0A-600B-E33554F96349}"/>
                </a:ext>
              </a:extLst>
            </p:cNvPr>
            <p:cNvSpPr/>
            <p:nvPr/>
          </p:nvSpPr>
          <p:spPr>
            <a:xfrm>
              <a:off x="178790" y="797236"/>
              <a:ext cx="5700073" cy="1933413"/>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BEE3DF2A-E8D1-EF70-337F-25043DE737F8}"/>
                </a:ext>
              </a:extLst>
            </p:cNvPr>
            <p:cNvSpPr txBox="1"/>
            <p:nvPr/>
          </p:nvSpPr>
          <p:spPr>
            <a:xfrm>
              <a:off x="468575" y="990009"/>
              <a:ext cx="5120503" cy="1547868"/>
            </a:xfrm>
            <a:prstGeom prst="rect">
              <a:avLst/>
            </a:prstGeom>
            <a:noFill/>
          </p:spPr>
          <p:txBody>
            <a:bodyPr wrap="square">
              <a:spAutoFit/>
            </a:bodyPr>
            <a:lstStyle/>
            <a:p>
              <a:pPr>
                <a:lnSpc>
                  <a:spcPct val="107000"/>
                </a:lnSpc>
                <a:spcAft>
                  <a:spcPts val="800"/>
                </a:spcAf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When User </a:t>
              </a:r>
              <a:r>
                <a:rPr lang="en-IN" b="1" kern="100" dirty="0">
                  <a:latin typeface="Times New Roman" panose="02020603050405020304" pitchFamily="18" charset="0"/>
                  <a:ea typeface="Calibri" panose="020F0502020204030204" pitchFamily="34" charset="0"/>
                  <a:cs typeface="Times New Roman" panose="02020603050405020304" pitchFamily="18" charset="0"/>
                </a:rPr>
                <a:t>clicks on select button the checkboxes are enabled. User can select the checkboxes they want to delete and click on “Delete” button to delete it. User can select “Unselect” button to unselect selected checkboxes.</a:t>
              </a:r>
              <a:endPar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grpSp>
      <p:pic>
        <p:nvPicPr>
          <p:cNvPr id="4" name="Picture 3">
            <a:extLst>
              <a:ext uri="{FF2B5EF4-FFF2-40B4-BE49-F238E27FC236}">
                <a16:creationId xmlns:a16="http://schemas.microsoft.com/office/drawing/2014/main" id="{D817D370-B380-8D69-507B-FD4E4BE87F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441" y="897492"/>
            <a:ext cx="5772410" cy="5063016"/>
          </a:xfrm>
          <a:prstGeom prst="rect">
            <a:avLst/>
          </a:prstGeom>
        </p:spPr>
      </p:pic>
      <p:pic>
        <p:nvPicPr>
          <p:cNvPr id="6" name="Picture 5">
            <a:extLst>
              <a:ext uri="{FF2B5EF4-FFF2-40B4-BE49-F238E27FC236}">
                <a16:creationId xmlns:a16="http://schemas.microsoft.com/office/drawing/2014/main" id="{748B6F06-E298-3A43-E28D-73359D2AA8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4994" y="2545240"/>
            <a:ext cx="4836384" cy="4215241"/>
          </a:xfrm>
          <a:prstGeom prst="rect">
            <a:avLst/>
          </a:prstGeom>
        </p:spPr>
      </p:pic>
      <p:sp>
        <p:nvSpPr>
          <p:cNvPr id="7" name="Arrow: Right 6">
            <a:extLst>
              <a:ext uri="{FF2B5EF4-FFF2-40B4-BE49-F238E27FC236}">
                <a16:creationId xmlns:a16="http://schemas.microsoft.com/office/drawing/2014/main" id="{ECAB0EDB-467F-1EA6-D70C-C2A3458E3DF3}"/>
              </a:ext>
            </a:extLst>
          </p:cNvPr>
          <p:cNvSpPr/>
          <p:nvPr/>
        </p:nvSpPr>
        <p:spPr>
          <a:xfrm>
            <a:off x="6096000" y="3169763"/>
            <a:ext cx="710153" cy="518474"/>
          </a:xfrm>
          <a:prstGeom prst="rightArrow">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472407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4975389" y="239539"/>
            <a:ext cx="2241222"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TESTING</a:t>
            </a:r>
            <a:endParaRPr lang="en-IN" sz="3600" dirty="0">
              <a:solidFill>
                <a:srgbClr val="FFF8ED"/>
              </a:solidFill>
              <a:effectLst>
                <a:outerShdw blurRad="50800" dist="38100" dir="13500000" algn="br" rotWithShape="0">
                  <a:prstClr val="black">
                    <a:alpha val="40000"/>
                  </a:prstClr>
                </a:outerShdw>
              </a:effectLst>
            </a:endParaRPr>
          </a:p>
        </p:txBody>
      </p:sp>
      <p:grpSp>
        <p:nvGrpSpPr>
          <p:cNvPr id="48" name="Group 47">
            <a:extLst>
              <a:ext uri="{FF2B5EF4-FFF2-40B4-BE49-F238E27FC236}">
                <a16:creationId xmlns:a16="http://schemas.microsoft.com/office/drawing/2014/main" id="{4E448F5F-764A-DA9C-923D-E0ABC22D115F}"/>
              </a:ext>
            </a:extLst>
          </p:cNvPr>
          <p:cNvGrpSpPr/>
          <p:nvPr/>
        </p:nvGrpSpPr>
        <p:grpSpPr>
          <a:xfrm>
            <a:off x="232526" y="1864941"/>
            <a:ext cx="11726948" cy="3128119"/>
            <a:chOff x="193247" y="1942857"/>
            <a:chExt cx="11726948" cy="3128119"/>
          </a:xfrm>
        </p:grpSpPr>
        <p:sp>
          <p:nvSpPr>
            <p:cNvPr id="17" name="Rectangle 16">
              <a:extLst>
                <a:ext uri="{FF2B5EF4-FFF2-40B4-BE49-F238E27FC236}">
                  <a16:creationId xmlns:a16="http://schemas.microsoft.com/office/drawing/2014/main" id="{8CAE428F-2ACA-C56F-56C3-16081B448018}"/>
                </a:ext>
              </a:extLst>
            </p:cNvPr>
            <p:cNvSpPr/>
            <p:nvPr/>
          </p:nvSpPr>
          <p:spPr>
            <a:xfrm>
              <a:off x="193247" y="3229309"/>
              <a:ext cx="8473125" cy="646331"/>
            </a:xfrm>
            <a:prstGeom prst="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B9FD4275-0520-B56D-F1B4-E9578C988840}"/>
                </a:ext>
              </a:extLst>
            </p:cNvPr>
            <p:cNvSpPr txBox="1"/>
            <p:nvPr/>
          </p:nvSpPr>
          <p:spPr>
            <a:xfrm>
              <a:off x="2140666" y="3287727"/>
              <a:ext cx="4578285" cy="523220"/>
            </a:xfrm>
            <a:prstGeom prst="rect">
              <a:avLst/>
            </a:prstGeom>
            <a:noFill/>
          </p:spPr>
          <p:txBody>
            <a:bodyPr wrap="square" rtlCol="0">
              <a:spAutoFit/>
            </a:bodyPr>
            <a:lstStyle/>
            <a:p>
              <a:pPr algn="ctr"/>
              <a:r>
                <a:rPr lang="en-IN" sz="2800" b="1" dirty="0">
                  <a:latin typeface="Times New Roman" panose="02020603050405020304" pitchFamily="18" charset="0"/>
                  <a:cs typeface="Times New Roman" panose="02020603050405020304" pitchFamily="18" charset="0"/>
                </a:rPr>
                <a:t>Types of Testing Performed</a:t>
              </a:r>
            </a:p>
          </p:txBody>
        </p:sp>
        <p:grpSp>
          <p:nvGrpSpPr>
            <p:cNvPr id="20" name="Group 19">
              <a:extLst>
                <a:ext uri="{FF2B5EF4-FFF2-40B4-BE49-F238E27FC236}">
                  <a16:creationId xmlns:a16="http://schemas.microsoft.com/office/drawing/2014/main" id="{0DA08398-14C2-6CF6-B136-53AF9E73C784}"/>
                </a:ext>
              </a:extLst>
            </p:cNvPr>
            <p:cNvGrpSpPr/>
            <p:nvPr/>
          </p:nvGrpSpPr>
          <p:grpSpPr>
            <a:xfrm>
              <a:off x="1475295" y="1949132"/>
              <a:ext cx="2215299" cy="933254"/>
              <a:chOff x="1875933" y="1949132"/>
              <a:chExt cx="2215299" cy="933254"/>
            </a:xfrm>
          </p:grpSpPr>
          <p:sp>
            <p:nvSpPr>
              <p:cNvPr id="16" name="Callout: Bent Line 15">
                <a:extLst>
                  <a:ext uri="{FF2B5EF4-FFF2-40B4-BE49-F238E27FC236}">
                    <a16:creationId xmlns:a16="http://schemas.microsoft.com/office/drawing/2014/main" id="{25EC0EBD-16F8-D025-7F01-3EFD946068D9}"/>
                  </a:ext>
                </a:extLst>
              </p:cNvPr>
              <p:cNvSpPr/>
              <p:nvPr/>
            </p:nvSpPr>
            <p:spPr>
              <a:xfrm>
                <a:off x="1875933" y="1949132"/>
                <a:ext cx="2215299" cy="933254"/>
              </a:xfrm>
              <a:prstGeom prst="borderCallout2">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36E1EF64-C9FE-29BA-2EF0-B4AB82A573F8}"/>
                  </a:ext>
                </a:extLst>
              </p:cNvPr>
              <p:cNvSpPr txBox="1"/>
              <p:nvPr/>
            </p:nvSpPr>
            <p:spPr>
              <a:xfrm>
                <a:off x="2229438" y="2215704"/>
                <a:ext cx="1508288"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Unit Testing </a:t>
                </a:r>
              </a:p>
            </p:txBody>
          </p:sp>
        </p:grpSp>
        <p:grpSp>
          <p:nvGrpSpPr>
            <p:cNvPr id="25" name="Group 24">
              <a:extLst>
                <a:ext uri="{FF2B5EF4-FFF2-40B4-BE49-F238E27FC236}">
                  <a16:creationId xmlns:a16="http://schemas.microsoft.com/office/drawing/2014/main" id="{878707C5-39A6-8154-BBF8-02F367745E24}"/>
                </a:ext>
              </a:extLst>
            </p:cNvPr>
            <p:cNvGrpSpPr/>
            <p:nvPr/>
          </p:nvGrpSpPr>
          <p:grpSpPr>
            <a:xfrm>
              <a:off x="4975389" y="1949132"/>
              <a:ext cx="2215299" cy="933254"/>
              <a:chOff x="1875933" y="1949132"/>
              <a:chExt cx="2215299" cy="933254"/>
            </a:xfrm>
          </p:grpSpPr>
          <p:sp>
            <p:nvSpPr>
              <p:cNvPr id="26" name="Callout: Bent Line 25">
                <a:extLst>
                  <a:ext uri="{FF2B5EF4-FFF2-40B4-BE49-F238E27FC236}">
                    <a16:creationId xmlns:a16="http://schemas.microsoft.com/office/drawing/2014/main" id="{2F4089CD-28E2-AA06-0E6E-0DBBF6EF23C0}"/>
                  </a:ext>
                </a:extLst>
              </p:cNvPr>
              <p:cNvSpPr/>
              <p:nvPr/>
            </p:nvSpPr>
            <p:spPr>
              <a:xfrm>
                <a:off x="1875933" y="1949132"/>
                <a:ext cx="2215299" cy="933254"/>
              </a:xfrm>
              <a:prstGeom prst="borderCallout2">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B0D052FF-2FAE-ACD0-461E-F7BEF56AB359}"/>
                  </a:ext>
                </a:extLst>
              </p:cNvPr>
              <p:cNvSpPr txBox="1"/>
              <p:nvPr/>
            </p:nvSpPr>
            <p:spPr>
              <a:xfrm>
                <a:off x="1914620" y="2209429"/>
                <a:ext cx="2137920" cy="400110"/>
              </a:xfrm>
              <a:prstGeom prst="rect">
                <a:avLst/>
              </a:prstGeom>
              <a:noFill/>
            </p:spPr>
            <p:txBody>
              <a:bodyPr wrap="square" rtlCol="0">
                <a:spAutoFit/>
              </a:bodyPr>
              <a:lstStyle/>
              <a:p>
                <a:r>
                  <a:rPr lang="en-US" sz="1800" b="1" dirty="0">
                    <a:effectLst/>
                    <a:latin typeface="Times New Roman" panose="02020603050405020304" pitchFamily="18" charset="0"/>
                    <a:ea typeface="Times New Roman" panose="02020603050405020304" pitchFamily="18" charset="0"/>
                  </a:rPr>
                  <a:t>Integration</a:t>
                </a:r>
                <a:r>
                  <a:rPr lang="en-IN" sz="2000" b="1" dirty="0">
                    <a:latin typeface="Times New Roman" panose="02020603050405020304" pitchFamily="18" charset="0"/>
                    <a:cs typeface="Times New Roman" panose="02020603050405020304" pitchFamily="18" charset="0"/>
                  </a:rPr>
                  <a:t> Testing </a:t>
                </a:r>
              </a:p>
            </p:txBody>
          </p:sp>
        </p:grpSp>
        <p:grpSp>
          <p:nvGrpSpPr>
            <p:cNvPr id="29" name="Group 28">
              <a:extLst>
                <a:ext uri="{FF2B5EF4-FFF2-40B4-BE49-F238E27FC236}">
                  <a16:creationId xmlns:a16="http://schemas.microsoft.com/office/drawing/2014/main" id="{1E540DF7-493A-D195-C6FA-B9DC538C4C07}"/>
                </a:ext>
              </a:extLst>
            </p:cNvPr>
            <p:cNvGrpSpPr/>
            <p:nvPr/>
          </p:nvGrpSpPr>
          <p:grpSpPr>
            <a:xfrm>
              <a:off x="8475483" y="1942857"/>
              <a:ext cx="2215299" cy="933254"/>
              <a:chOff x="1875933" y="1949132"/>
              <a:chExt cx="2215299" cy="933254"/>
            </a:xfrm>
          </p:grpSpPr>
          <p:sp>
            <p:nvSpPr>
              <p:cNvPr id="30" name="Callout: Bent Line 29">
                <a:extLst>
                  <a:ext uri="{FF2B5EF4-FFF2-40B4-BE49-F238E27FC236}">
                    <a16:creationId xmlns:a16="http://schemas.microsoft.com/office/drawing/2014/main" id="{A97924CD-B7B3-B1FA-50D9-3D2DBE739B1A}"/>
                  </a:ext>
                </a:extLst>
              </p:cNvPr>
              <p:cNvSpPr/>
              <p:nvPr/>
            </p:nvSpPr>
            <p:spPr>
              <a:xfrm>
                <a:off x="1875933" y="1949132"/>
                <a:ext cx="2215299" cy="933254"/>
              </a:xfrm>
              <a:prstGeom prst="borderCallout2">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TextBox 30">
                <a:extLst>
                  <a:ext uri="{FF2B5EF4-FFF2-40B4-BE49-F238E27FC236}">
                    <a16:creationId xmlns:a16="http://schemas.microsoft.com/office/drawing/2014/main" id="{9775680D-751A-6F13-7A3D-0E066677B8B7}"/>
                  </a:ext>
                </a:extLst>
              </p:cNvPr>
              <p:cNvSpPr txBox="1"/>
              <p:nvPr/>
            </p:nvSpPr>
            <p:spPr>
              <a:xfrm>
                <a:off x="2081940" y="2215704"/>
                <a:ext cx="1800131" cy="400110"/>
              </a:xfrm>
              <a:prstGeom prst="rect">
                <a:avLst/>
              </a:prstGeom>
              <a:noFill/>
            </p:spPr>
            <p:txBody>
              <a:bodyPr wrap="square" rtlCol="0">
                <a:spAutoFit/>
              </a:bodyPr>
              <a:lstStyle/>
              <a:p>
                <a:r>
                  <a:rPr lang="en-US" sz="1800" b="1" dirty="0">
                    <a:effectLst/>
                    <a:latin typeface="Times New Roman" panose="02020603050405020304" pitchFamily="18" charset="0"/>
                    <a:ea typeface="Times New Roman" panose="02020603050405020304" pitchFamily="18" charset="0"/>
                  </a:rPr>
                  <a:t>System</a:t>
                </a:r>
                <a:r>
                  <a:rPr lang="en-IN" sz="2000" b="1" dirty="0">
                    <a:latin typeface="Times New Roman" panose="02020603050405020304" pitchFamily="18" charset="0"/>
                    <a:cs typeface="Times New Roman" panose="02020603050405020304" pitchFamily="18" charset="0"/>
                  </a:rPr>
                  <a:t> Testing </a:t>
                </a:r>
              </a:p>
            </p:txBody>
          </p:sp>
        </p:grpSp>
        <p:grpSp>
          <p:nvGrpSpPr>
            <p:cNvPr id="32" name="Group 31">
              <a:extLst>
                <a:ext uri="{FF2B5EF4-FFF2-40B4-BE49-F238E27FC236}">
                  <a16:creationId xmlns:a16="http://schemas.microsoft.com/office/drawing/2014/main" id="{21854F7E-DCAE-00C2-611A-902696E960D2}"/>
                </a:ext>
              </a:extLst>
            </p:cNvPr>
            <p:cNvGrpSpPr/>
            <p:nvPr/>
          </p:nvGrpSpPr>
          <p:grpSpPr>
            <a:xfrm flipV="1">
              <a:off x="1475294" y="4137722"/>
              <a:ext cx="2229442" cy="933254"/>
              <a:chOff x="1875933" y="1949132"/>
              <a:chExt cx="2229442" cy="933254"/>
            </a:xfrm>
          </p:grpSpPr>
          <p:sp>
            <p:nvSpPr>
              <p:cNvPr id="33" name="Callout: Bent Line 32">
                <a:extLst>
                  <a:ext uri="{FF2B5EF4-FFF2-40B4-BE49-F238E27FC236}">
                    <a16:creationId xmlns:a16="http://schemas.microsoft.com/office/drawing/2014/main" id="{6464FBA0-88EB-62E7-C2E4-74B50338E0F6}"/>
                  </a:ext>
                </a:extLst>
              </p:cNvPr>
              <p:cNvSpPr/>
              <p:nvPr/>
            </p:nvSpPr>
            <p:spPr>
              <a:xfrm>
                <a:off x="1875933" y="1949132"/>
                <a:ext cx="2215299" cy="933254"/>
              </a:xfrm>
              <a:prstGeom prst="borderCallout2">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TextBox 33">
                <a:extLst>
                  <a:ext uri="{FF2B5EF4-FFF2-40B4-BE49-F238E27FC236}">
                    <a16:creationId xmlns:a16="http://schemas.microsoft.com/office/drawing/2014/main" id="{9CF76CCB-5D78-415C-EDF9-2B031A837F31}"/>
                  </a:ext>
                </a:extLst>
              </p:cNvPr>
              <p:cNvSpPr txBox="1"/>
              <p:nvPr/>
            </p:nvSpPr>
            <p:spPr>
              <a:xfrm rot="10800000">
                <a:off x="1917576" y="2215704"/>
                <a:ext cx="2187799" cy="400110"/>
              </a:xfrm>
              <a:prstGeom prst="rect">
                <a:avLst/>
              </a:prstGeom>
              <a:noFill/>
            </p:spPr>
            <p:txBody>
              <a:bodyPr wrap="square" rtlCol="0">
                <a:spAutoFit/>
              </a:bodyPr>
              <a:lstStyle/>
              <a:p>
                <a:r>
                  <a:rPr lang="en-US" sz="1800" b="1" dirty="0">
                    <a:effectLst/>
                    <a:latin typeface="Times New Roman" panose="02020603050405020304" pitchFamily="18" charset="0"/>
                    <a:ea typeface="Times New Roman" panose="02020603050405020304" pitchFamily="18" charset="0"/>
                  </a:rPr>
                  <a:t>Acceptance</a:t>
                </a:r>
                <a:r>
                  <a:rPr lang="en-IN" sz="2000" b="1" dirty="0">
                    <a:latin typeface="Times New Roman" panose="02020603050405020304" pitchFamily="18" charset="0"/>
                    <a:cs typeface="Times New Roman" panose="02020603050405020304" pitchFamily="18" charset="0"/>
                  </a:rPr>
                  <a:t> Testing </a:t>
                </a:r>
              </a:p>
            </p:txBody>
          </p:sp>
        </p:grpSp>
        <p:grpSp>
          <p:nvGrpSpPr>
            <p:cNvPr id="38" name="Group 37">
              <a:extLst>
                <a:ext uri="{FF2B5EF4-FFF2-40B4-BE49-F238E27FC236}">
                  <a16:creationId xmlns:a16="http://schemas.microsoft.com/office/drawing/2014/main" id="{5D9C0DC4-EC2C-8E51-5D7F-1E61733C100D}"/>
                </a:ext>
              </a:extLst>
            </p:cNvPr>
            <p:cNvGrpSpPr/>
            <p:nvPr/>
          </p:nvGrpSpPr>
          <p:grpSpPr>
            <a:xfrm flipV="1">
              <a:off x="4975388" y="4137722"/>
              <a:ext cx="2239746" cy="933254"/>
              <a:chOff x="1875933" y="1949132"/>
              <a:chExt cx="2239746" cy="933254"/>
            </a:xfrm>
          </p:grpSpPr>
          <p:sp>
            <p:nvSpPr>
              <p:cNvPr id="39" name="Callout: Bent Line 38">
                <a:extLst>
                  <a:ext uri="{FF2B5EF4-FFF2-40B4-BE49-F238E27FC236}">
                    <a16:creationId xmlns:a16="http://schemas.microsoft.com/office/drawing/2014/main" id="{1EFB9F7C-ADE0-5DD8-D4C4-9DB527A80592}"/>
                  </a:ext>
                </a:extLst>
              </p:cNvPr>
              <p:cNvSpPr/>
              <p:nvPr/>
            </p:nvSpPr>
            <p:spPr>
              <a:xfrm>
                <a:off x="1875933" y="1949132"/>
                <a:ext cx="2215299" cy="933254"/>
              </a:xfrm>
              <a:prstGeom prst="borderCallout2">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TextBox 39">
                <a:extLst>
                  <a:ext uri="{FF2B5EF4-FFF2-40B4-BE49-F238E27FC236}">
                    <a16:creationId xmlns:a16="http://schemas.microsoft.com/office/drawing/2014/main" id="{478DA857-6826-DA8C-A29E-EC2013C2FDFC}"/>
                  </a:ext>
                </a:extLst>
              </p:cNvPr>
              <p:cNvSpPr txBox="1"/>
              <p:nvPr/>
            </p:nvSpPr>
            <p:spPr>
              <a:xfrm rot="10800000">
                <a:off x="1951638" y="2215704"/>
                <a:ext cx="2164041" cy="400110"/>
              </a:xfrm>
              <a:prstGeom prst="rect">
                <a:avLst/>
              </a:prstGeom>
              <a:noFill/>
            </p:spPr>
            <p:txBody>
              <a:bodyPr wrap="square" rtlCol="0">
                <a:spAutoFit/>
              </a:bodyPr>
              <a:lstStyle/>
              <a:p>
                <a:r>
                  <a:rPr lang="en-US" sz="1800" b="1" dirty="0">
                    <a:effectLst/>
                    <a:latin typeface="Times New Roman" panose="02020603050405020304" pitchFamily="18" charset="0"/>
                    <a:ea typeface="Times New Roman" panose="02020603050405020304" pitchFamily="18" charset="0"/>
                  </a:rPr>
                  <a:t>Regression</a:t>
                </a:r>
                <a:r>
                  <a:rPr lang="en-IN" sz="2000" b="1" dirty="0">
                    <a:latin typeface="Times New Roman" panose="02020603050405020304" pitchFamily="18" charset="0"/>
                    <a:cs typeface="Times New Roman" panose="02020603050405020304" pitchFamily="18" charset="0"/>
                  </a:rPr>
                  <a:t> Testing </a:t>
                </a:r>
              </a:p>
            </p:txBody>
          </p:sp>
        </p:grpSp>
        <p:grpSp>
          <p:nvGrpSpPr>
            <p:cNvPr id="41" name="Group 40">
              <a:extLst>
                <a:ext uri="{FF2B5EF4-FFF2-40B4-BE49-F238E27FC236}">
                  <a16:creationId xmlns:a16="http://schemas.microsoft.com/office/drawing/2014/main" id="{F716FF8A-0702-8368-38A7-332FB7E3D2B6}"/>
                </a:ext>
              </a:extLst>
            </p:cNvPr>
            <p:cNvGrpSpPr/>
            <p:nvPr/>
          </p:nvGrpSpPr>
          <p:grpSpPr>
            <a:xfrm flipV="1">
              <a:off x="8473907" y="4137722"/>
              <a:ext cx="2215299" cy="933254"/>
              <a:chOff x="1875933" y="1949132"/>
              <a:chExt cx="2215299" cy="933254"/>
            </a:xfrm>
          </p:grpSpPr>
          <p:sp>
            <p:nvSpPr>
              <p:cNvPr id="42" name="Callout: Bent Line 41">
                <a:extLst>
                  <a:ext uri="{FF2B5EF4-FFF2-40B4-BE49-F238E27FC236}">
                    <a16:creationId xmlns:a16="http://schemas.microsoft.com/office/drawing/2014/main" id="{8894CD1B-35D7-43FC-587C-C7C0040F79D7}"/>
                  </a:ext>
                </a:extLst>
              </p:cNvPr>
              <p:cNvSpPr/>
              <p:nvPr/>
            </p:nvSpPr>
            <p:spPr>
              <a:xfrm>
                <a:off x="1875933" y="1949132"/>
                <a:ext cx="2215299" cy="933254"/>
              </a:xfrm>
              <a:prstGeom prst="borderCallout2">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TextBox 42">
                <a:extLst>
                  <a:ext uri="{FF2B5EF4-FFF2-40B4-BE49-F238E27FC236}">
                    <a16:creationId xmlns:a16="http://schemas.microsoft.com/office/drawing/2014/main" id="{0D8AF164-175E-5CDA-D00F-43F4FB349DBA}"/>
                  </a:ext>
                </a:extLst>
              </p:cNvPr>
              <p:cNvSpPr txBox="1"/>
              <p:nvPr/>
            </p:nvSpPr>
            <p:spPr>
              <a:xfrm rot="10800000">
                <a:off x="2083516" y="2215704"/>
                <a:ext cx="1903229" cy="400110"/>
              </a:xfrm>
              <a:prstGeom prst="rect">
                <a:avLst/>
              </a:prstGeom>
              <a:noFill/>
            </p:spPr>
            <p:txBody>
              <a:bodyPr wrap="square" rtlCol="0">
                <a:spAutoFit/>
              </a:bodyPr>
              <a:lstStyle/>
              <a:p>
                <a:r>
                  <a:rPr lang="en-US" sz="1800" b="1" dirty="0">
                    <a:effectLst/>
                    <a:latin typeface="Times New Roman" panose="02020603050405020304" pitchFamily="18" charset="0"/>
                    <a:ea typeface="Times New Roman" panose="02020603050405020304" pitchFamily="18" charset="0"/>
                  </a:rPr>
                  <a:t>Security </a:t>
                </a:r>
                <a:r>
                  <a:rPr lang="en-IN" sz="2000" b="1" dirty="0">
                    <a:latin typeface="Times New Roman" panose="02020603050405020304" pitchFamily="18" charset="0"/>
                    <a:cs typeface="Times New Roman" panose="02020603050405020304" pitchFamily="18" charset="0"/>
                  </a:rPr>
                  <a:t>Testing </a:t>
                </a:r>
              </a:p>
            </p:txBody>
          </p:sp>
        </p:grpSp>
        <p:grpSp>
          <p:nvGrpSpPr>
            <p:cNvPr id="44" name="Group 43">
              <a:extLst>
                <a:ext uri="{FF2B5EF4-FFF2-40B4-BE49-F238E27FC236}">
                  <a16:creationId xmlns:a16="http://schemas.microsoft.com/office/drawing/2014/main" id="{5FB46C0D-C578-4A22-057B-653C8D3962C7}"/>
                </a:ext>
              </a:extLst>
            </p:cNvPr>
            <p:cNvGrpSpPr/>
            <p:nvPr/>
          </p:nvGrpSpPr>
          <p:grpSpPr>
            <a:xfrm>
              <a:off x="9704896" y="3040289"/>
              <a:ext cx="2215299" cy="933254"/>
              <a:chOff x="1875933" y="1949132"/>
              <a:chExt cx="2215299" cy="933254"/>
            </a:xfrm>
          </p:grpSpPr>
          <p:sp>
            <p:nvSpPr>
              <p:cNvPr id="45" name="Callout: Bent Line 44">
                <a:extLst>
                  <a:ext uri="{FF2B5EF4-FFF2-40B4-BE49-F238E27FC236}">
                    <a16:creationId xmlns:a16="http://schemas.microsoft.com/office/drawing/2014/main" id="{3A6E2A08-330D-ED4F-918C-2BEF36FF865C}"/>
                  </a:ext>
                </a:extLst>
              </p:cNvPr>
              <p:cNvSpPr/>
              <p:nvPr/>
            </p:nvSpPr>
            <p:spPr>
              <a:xfrm>
                <a:off x="1875933" y="1949132"/>
                <a:ext cx="2215299" cy="933254"/>
              </a:xfrm>
              <a:prstGeom prst="borderCallout2">
                <a:avLst>
                  <a:gd name="adj1" fmla="val 54103"/>
                  <a:gd name="adj2" fmla="val -9184"/>
                  <a:gd name="adj3" fmla="val 54103"/>
                  <a:gd name="adj4" fmla="val -17518"/>
                  <a:gd name="adj5" fmla="val 54924"/>
                  <a:gd name="adj6" fmla="val -40284"/>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6" name="TextBox 45">
                <a:extLst>
                  <a:ext uri="{FF2B5EF4-FFF2-40B4-BE49-F238E27FC236}">
                    <a16:creationId xmlns:a16="http://schemas.microsoft.com/office/drawing/2014/main" id="{BBB8C650-782C-8D23-DF4E-B1AFC565F4B5}"/>
                  </a:ext>
                </a:extLst>
              </p:cNvPr>
              <p:cNvSpPr txBox="1"/>
              <p:nvPr/>
            </p:nvSpPr>
            <p:spPr>
              <a:xfrm>
                <a:off x="2022047" y="2258125"/>
                <a:ext cx="1923069" cy="400110"/>
              </a:xfrm>
              <a:prstGeom prst="rect">
                <a:avLst/>
              </a:prstGeom>
              <a:noFill/>
            </p:spPr>
            <p:txBody>
              <a:bodyPr wrap="square" rtlCol="0">
                <a:spAutoFit/>
              </a:bodyPr>
              <a:lstStyle/>
              <a:p>
                <a:r>
                  <a:rPr lang="en-US" sz="1800" b="1" dirty="0">
                    <a:effectLst/>
                    <a:latin typeface="Times New Roman" panose="02020603050405020304" pitchFamily="18" charset="0"/>
                    <a:ea typeface="Times New Roman" panose="02020603050405020304" pitchFamily="18" charset="0"/>
                  </a:rPr>
                  <a:t>Usability </a:t>
                </a:r>
                <a:r>
                  <a:rPr lang="en-IN" sz="2000" b="1" dirty="0">
                    <a:latin typeface="Times New Roman" panose="02020603050405020304" pitchFamily="18" charset="0"/>
                    <a:cs typeface="Times New Roman" panose="02020603050405020304" pitchFamily="18" charset="0"/>
                  </a:rPr>
                  <a:t>Testing </a:t>
                </a:r>
              </a:p>
            </p:txBody>
          </p:sp>
        </p:grpSp>
      </p:grpSp>
    </p:spTree>
    <p:extLst>
      <p:ext uri="{BB962C8B-B14F-4D97-AF65-F5344CB8AC3E}">
        <p14:creationId xmlns:p14="http://schemas.microsoft.com/office/powerpoint/2010/main" val="40451037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4431188" y="239539"/>
            <a:ext cx="3329625"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CONCLUSION</a:t>
            </a:r>
            <a:endParaRPr lang="en-IN" sz="3600" dirty="0">
              <a:solidFill>
                <a:srgbClr val="FFF8ED"/>
              </a:solidFill>
              <a:effectLst>
                <a:outerShdw blurRad="50800" dist="38100" dir="13500000" algn="br" rotWithShape="0">
                  <a:prstClr val="black">
                    <a:alpha val="40000"/>
                  </a:prstClr>
                </a:outerShdw>
              </a:effectLst>
            </a:endParaRPr>
          </a:p>
        </p:txBody>
      </p:sp>
      <p:sp>
        <p:nvSpPr>
          <p:cNvPr id="2" name="Double Wave 1">
            <a:extLst>
              <a:ext uri="{FF2B5EF4-FFF2-40B4-BE49-F238E27FC236}">
                <a16:creationId xmlns:a16="http://schemas.microsoft.com/office/drawing/2014/main" id="{7AA98698-315F-B695-FCF2-01BA25578DD0}"/>
              </a:ext>
            </a:extLst>
          </p:cNvPr>
          <p:cNvSpPr/>
          <p:nvPr/>
        </p:nvSpPr>
        <p:spPr>
          <a:xfrm>
            <a:off x="2405405" y="1442302"/>
            <a:ext cx="7381190" cy="4957310"/>
          </a:xfrm>
          <a:prstGeom prst="doubleWave">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641405DB-883F-9ECB-9AAF-5EAB10E1CA3A}"/>
              </a:ext>
            </a:extLst>
          </p:cNvPr>
          <p:cNvSpPr txBox="1"/>
          <p:nvPr/>
        </p:nvSpPr>
        <p:spPr>
          <a:xfrm>
            <a:off x="3061355" y="2321171"/>
            <a:ext cx="6069291" cy="3170099"/>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CryptoVault stands as a testament to the commitment to security and usability, offering users a comprehensive solution to their password management needs. </a:t>
            </a:r>
          </a:p>
          <a:p>
            <a:pPr marL="285750" indent="-285750">
              <a:buFont typeface="Wingdings" panose="05000000000000000000" pitchFamily="2" charset="2"/>
              <a:buChar char="Ø"/>
            </a:pPr>
            <a:endParaRPr lang="en-US" sz="2000" b="1"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With its robust features, rigorous testing, and dedication to user privacy, CryptoVault sets a high standard for password management applications, ensuring peace of mind for users in an increasingly digital world.</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0428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4" name="Group 3">
            <a:extLst>
              <a:ext uri="{FF2B5EF4-FFF2-40B4-BE49-F238E27FC236}">
                <a16:creationId xmlns:a16="http://schemas.microsoft.com/office/drawing/2014/main" id="{2B235880-71C1-80CB-F589-33E1CC450387}"/>
              </a:ext>
            </a:extLst>
          </p:cNvPr>
          <p:cNvGrpSpPr/>
          <p:nvPr/>
        </p:nvGrpSpPr>
        <p:grpSpPr>
          <a:xfrm>
            <a:off x="3799002" y="2271860"/>
            <a:ext cx="7993930" cy="4251488"/>
            <a:chOff x="0" y="0"/>
            <a:chExt cx="3976402" cy="691260"/>
          </a:xfrm>
        </p:grpSpPr>
        <p:sp>
          <p:nvSpPr>
            <p:cNvPr id="15" name="Freeform 4">
              <a:extLst>
                <a:ext uri="{FF2B5EF4-FFF2-40B4-BE49-F238E27FC236}">
                  <a16:creationId xmlns:a16="http://schemas.microsoft.com/office/drawing/2014/main" id="{34CE794F-D85F-F137-9429-5EEF9BFB81C0}"/>
                </a:ext>
              </a:extLst>
            </p:cNvPr>
            <p:cNvSpPr/>
            <p:nvPr/>
          </p:nvSpPr>
          <p:spPr>
            <a:xfrm>
              <a:off x="0" y="0"/>
              <a:ext cx="3976402" cy="691260"/>
            </a:xfrm>
            <a:custGeom>
              <a:avLst/>
              <a:gdLst/>
              <a:ahLst/>
              <a:cxnLst/>
              <a:rect l="l" t="t" r="r" b="b"/>
              <a:pathLst>
                <a:path w="3976402" h="691260">
                  <a:moveTo>
                    <a:pt x="0" y="0"/>
                  </a:moveTo>
                  <a:lnTo>
                    <a:pt x="3976402" y="0"/>
                  </a:lnTo>
                  <a:lnTo>
                    <a:pt x="3976402" y="691260"/>
                  </a:lnTo>
                  <a:lnTo>
                    <a:pt x="0" y="691260"/>
                  </a:lnTo>
                  <a:close/>
                </a:path>
              </a:pathLst>
            </a:custGeom>
            <a:solidFill>
              <a:srgbClr val="FFF8ED"/>
            </a:solidFill>
            <a:ln w="19050" cap="sq">
              <a:solidFill>
                <a:srgbClr val="231F20"/>
              </a:solidFill>
              <a:prstDash val="solid"/>
              <a:miter/>
            </a:ln>
          </p:spPr>
        </p:sp>
        <p:sp>
          <p:nvSpPr>
            <p:cNvPr id="16" name="TextBox 5">
              <a:extLst>
                <a:ext uri="{FF2B5EF4-FFF2-40B4-BE49-F238E27FC236}">
                  <a16:creationId xmlns:a16="http://schemas.microsoft.com/office/drawing/2014/main" id="{A1F0F5AB-76B7-5535-39B4-F6B0B99636F5}"/>
                </a:ext>
              </a:extLst>
            </p:cNvPr>
            <p:cNvSpPr txBox="1"/>
            <p:nvPr/>
          </p:nvSpPr>
          <p:spPr>
            <a:xfrm>
              <a:off x="0" y="-19050"/>
              <a:ext cx="3976402" cy="710310"/>
            </a:xfrm>
            <a:prstGeom prst="rect">
              <a:avLst/>
            </a:prstGeom>
          </p:spPr>
          <p:txBody>
            <a:bodyPr lIns="50800" tIns="50800" rIns="50800" bIns="50800" rtlCol="0" anchor="ctr"/>
            <a:lstStyle/>
            <a:p>
              <a:pPr algn="ctr">
                <a:lnSpc>
                  <a:spcPts val="2859"/>
                </a:lnSpc>
              </a:pPr>
              <a:endParaRPr/>
            </a:p>
          </p:txBody>
        </p:sp>
      </p:grpSp>
      <p:sp>
        <p:nvSpPr>
          <p:cNvPr id="6" name="TextBox 5">
            <a:extLst>
              <a:ext uri="{FF2B5EF4-FFF2-40B4-BE49-F238E27FC236}">
                <a16:creationId xmlns:a16="http://schemas.microsoft.com/office/drawing/2014/main" id="{2FA44D9C-D0A1-EC90-EFC4-D25B30CAB47F}"/>
              </a:ext>
            </a:extLst>
          </p:cNvPr>
          <p:cNvSpPr txBox="1"/>
          <p:nvPr/>
        </p:nvSpPr>
        <p:spPr>
          <a:xfrm>
            <a:off x="4096536" y="239539"/>
            <a:ext cx="3998929"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ea typeface="Times New Roman" panose="02020603050405020304" pitchFamily="18" charset="0"/>
              </a:rPr>
              <a:t>INTRODUCTION</a:t>
            </a:r>
            <a:endParaRPr lang="en-IN" sz="3600" dirty="0">
              <a:solidFill>
                <a:srgbClr val="FFF8ED"/>
              </a:solidFill>
              <a:effectLst>
                <a:outerShdw blurRad="50800" dist="38100" dir="13500000" algn="br" rotWithShape="0">
                  <a:prstClr val="black">
                    <a:alpha val="40000"/>
                  </a:prstClr>
                </a:outerShdw>
              </a:effectLst>
            </a:endParaRPr>
          </a:p>
        </p:txBody>
      </p:sp>
      <p:pic>
        <p:nvPicPr>
          <p:cNvPr id="3" name="Picture 2">
            <a:extLst>
              <a:ext uri="{FF2B5EF4-FFF2-40B4-BE49-F238E27FC236}">
                <a16:creationId xmlns:a16="http://schemas.microsoft.com/office/drawing/2014/main" id="{0185BD08-1D9D-65E1-096B-6B77103817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068" y="1355611"/>
            <a:ext cx="4254614" cy="4146778"/>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
        <p:nvSpPr>
          <p:cNvPr id="4" name="TextBox 3">
            <a:extLst>
              <a:ext uri="{FF2B5EF4-FFF2-40B4-BE49-F238E27FC236}">
                <a16:creationId xmlns:a16="http://schemas.microsoft.com/office/drawing/2014/main" id="{7A2FB3EA-C8D6-6AFA-07B2-066A8DE5B88B}"/>
              </a:ext>
            </a:extLst>
          </p:cNvPr>
          <p:cNvSpPr txBox="1"/>
          <p:nvPr/>
        </p:nvSpPr>
        <p:spPr>
          <a:xfrm>
            <a:off x="4976273" y="2689444"/>
            <a:ext cx="6449014" cy="3416320"/>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CryptoVault addresses the need for secure password management in today's digital landscape.</a:t>
            </a:r>
          </a:p>
          <a:p>
            <a:endParaRPr lang="en-US"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Prioritizing security, CryptoVault encrypts stored passwords, making them nearly impossible to decipher without the decryption key.</a:t>
            </a:r>
          </a:p>
          <a:p>
            <a:endParaRPr lang="en-US"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CryptoVault offers a seamless and intuitive user experience, allowing easy navigation and password management.</a:t>
            </a:r>
          </a:p>
          <a:p>
            <a:endParaRPr lang="en-US"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CryptoVault is more than just a password management tool; it's a reliable companion for safeguarding digital identities.</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21222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2994877" y="239539"/>
            <a:ext cx="6202247"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FUTURE ENHANCEMENTS</a:t>
            </a:r>
            <a:endParaRPr lang="en-IN" sz="3600" dirty="0">
              <a:solidFill>
                <a:srgbClr val="FFF8ED"/>
              </a:solidFill>
              <a:effectLst>
                <a:outerShdw blurRad="50800" dist="38100" dir="13500000" algn="br" rotWithShape="0">
                  <a:prstClr val="black">
                    <a:alpha val="40000"/>
                  </a:prstClr>
                </a:outerShdw>
              </a:effectLst>
            </a:endParaRPr>
          </a:p>
        </p:txBody>
      </p:sp>
      <p:grpSp>
        <p:nvGrpSpPr>
          <p:cNvPr id="9" name="Group 8">
            <a:extLst>
              <a:ext uri="{FF2B5EF4-FFF2-40B4-BE49-F238E27FC236}">
                <a16:creationId xmlns:a16="http://schemas.microsoft.com/office/drawing/2014/main" id="{561C7769-3579-6053-271B-6CE3966A2D4C}"/>
              </a:ext>
            </a:extLst>
          </p:cNvPr>
          <p:cNvGrpSpPr/>
          <p:nvPr/>
        </p:nvGrpSpPr>
        <p:grpSpPr>
          <a:xfrm>
            <a:off x="3475349" y="971557"/>
            <a:ext cx="5241303" cy="5646904"/>
            <a:chOff x="3475349" y="971557"/>
            <a:chExt cx="5241303" cy="5646904"/>
          </a:xfrm>
        </p:grpSpPr>
        <p:sp>
          <p:nvSpPr>
            <p:cNvPr id="7" name="Callout: Up Arrow 6">
              <a:extLst>
                <a:ext uri="{FF2B5EF4-FFF2-40B4-BE49-F238E27FC236}">
                  <a16:creationId xmlns:a16="http://schemas.microsoft.com/office/drawing/2014/main" id="{D5642B63-F9B9-C5F6-8489-58A314CFC089}"/>
                </a:ext>
              </a:extLst>
            </p:cNvPr>
            <p:cNvSpPr/>
            <p:nvPr/>
          </p:nvSpPr>
          <p:spPr>
            <a:xfrm>
              <a:off x="3475349" y="971557"/>
              <a:ext cx="5241303" cy="5646904"/>
            </a:xfrm>
            <a:prstGeom prst="upArrowCallout">
              <a:avLst>
                <a:gd name="adj1" fmla="val 32460"/>
                <a:gd name="adj2" fmla="val 25000"/>
                <a:gd name="adj3" fmla="val 13023"/>
                <a:gd name="adj4" fmla="val 80377"/>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47EC6025-23DA-D600-4D3F-BFB7F821425C}"/>
                </a:ext>
              </a:extLst>
            </p:cNvPr>
            <p:cNvSpPr txBox="1"/>
            <p:nvPr/>
          </p:nvSpPr>
          <p:spPr>
            <a:xfrm>
              <a:off x="4211425" y="2290715"/>
              <a:ext cx="3769151" cy="4182427"/>
            </a:xfrm>
            <a:prstGeom prst="rect">
              <a:avLst/>
            </a:prstGeom>
            <a:noFill/>
          </p:spPr>
          <p:txBody>
            <a:bodyPr wrap="square" rtlCol="0">
              <a:spAutoFit/>
            </a:bodyPr>
            <a:lstStyle/>
            <a:p>
              <a:pPr marL="285750" indent="-285750">
                <a:lnSpc>
                  <a:spcPct val="115000"/>
                </a:lnSpc>
                <a:spcAft>
                  <a:spcPts val="800"/>
                </a:spcAft>
                <a:buFont typeface="Wingdings" panose="05000000000000000000" pitchFamily="2" charset="2"/>
                <a:buChar char="Ø"/>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Biometric Authentication</a:t>
              </a:r>
            </a:p>
            <a:p>
              <a:pPr marL="285750" indent="-285750">
                <a:lnSpc>
                  <a:spcPct val="115000"/>
                </a:lnSpc>
                <a:spcAft>
                  <a:spcPts val="800"/>
                </a:spcAft>
                <a:buFont typeface="Wingdings" panose="05000000000000000000" pitchFamily="2" charset="2"/>
                <a:buChar char="Ø"/>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Password Strength Analysis</a:t>
              </a:r>
            </a:p>
            <a:p>
              <a:pPr marL="285750" indent="-285750">
                <a:lnSpc>
                  <a:spcPct val="115000"/>
                </a:lnSpc>
                <a:spcAft>
                  <a:spcPts val="800"/>
                </a:spcAft>
                <a:buFont typeface="Wingdings" panose="05000000000000000000" pitchFamily="2" charset="2"/>
                <a:buChar char="Ø"/>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Secure Sharing</a:t>
              </a:r>
            </a:p>
            <a:p>
              <a:pPr marL="285750" indent="-285750">
                <a:lnSpc>
                  <a:spcPct val="115000"/>
                </a:lnSpc>
                <a:spcAft>
                  <a:spcPts val="800"/>
                </a:spcAft>
                <a:buFont typeface="Wingdings" panose="05000000000000000000" pitchFamily="2" charset="2"/>
                <a:buChar char="Ø"/>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Browser Integration</a:t>
              </a:r>
            </a:p>
            <a:p>
              <a:pPr marL="285750" indent="-285750">
                <a:lnSpc>
                  <a:spcPct val="115000"/>
                </a:lnSpc>
                <a:spcAft>
                  <a:spcPts val="800"/>
                </a:spcAft>
                <a:buFont typeface="Wingdings" panose="05000000000000000000" pitchFamily="2" charset="2"/>
                <a:buChar char="Ø"/>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Cross-Platform Sync</a:t>
              </a:r>
            </a:p>
            <a:p>
              <a:pPr marL="285750" indent="-285750">
                <a:lnSpc>
                  <a:spcPct val="115000"/>
                </a:lnSpc>
                <a:spcAft>
                  <a:spcPts val="800"/>
                </a:spcAft>
                <a:buFont typeface="Wingdings" panose="05000000000000000000" pitchFamily="2" charset="2"/>
                <a:buChar char="Ø"/>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Two-Factor Authentication (2FA)</a:t>
              </a:r>
            </a:p>
            <a:p>
              <a:pPr marL="285750" indent="-285750">
                <a:lnSpc>
                  <a:spcPct val="115000"/>
                </a:lnSpc>
                <a:spcAft>
                  <a:spcPts val="800"/>
                </a:spcAft>
                <a:buFont typeface="Wingdings" panose="05000000000000000000" pitchFamily="2" charset="2"/>
                <a:buChar char="Ø"/>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Customizable Categories</a:t>
              </a:r>
            </a:p>
            <a:p>
              <a:pPr marL="285750" indent="-285750">
                <a:lnSpc>
                  <a:spcPct val="115000"/>
                </a:lnSpc>
                <a:spcAft>
                  <a:spcPts val="800"/>
                </a:spcAft>
                <a:buFont typeface="Wingdings" panose="05000000000000000000" pitchFamily="2" charset="2"/>
                <a:buChar char="Ø"/>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Password Expiry Notifications</a:t>
              </a:r>
            </a:p>
            <a:p>
              <a:pPr marL="285750" indent="-285750">
                <a:lnSpc>
                  <a:spcPct val="115000"/>
                </a:lnSpc>
                <a:spcAft>
                  <a:spcPts val="800"/>
                </a:spcAft>
                <a:buFont typeface="Wingdings" panose="05000000000000000000" pitchFamily="2" charset="2"/>
                <a:buChar char="Ø"/>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Import/Export Functionality</a:t>
              </a:r>
            </a:p>
            <a:p>
              <a:pPr marL="285750" indent="-285750">
                <a:lnSpc>
                  <a:spcPct val="115000"/>
                </a:lnSpc>
                <a:spcAft>
                  <a:spcPts val="800"/>
                </a:spcAft>
                <a:buFont typeface="Wingdings" panose="05000000000000000000" pitchFamily="2" charset="2"/>
                <a:buChar char="Ø"/>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Password History</a:t>
              </a:r>
            </a:p>
          </p:txBody>
        </p:sp>
      </p:grpSp>
    </p:spTree>
    <p:extLst>
      <p:ext uri="{BB962C8B-B14F-4D97-AF65-F5344CB8AC3E}">
        <p14:creationId xmlns:p14="http://schemas.microsoft.com/office/powerpoint/2010/main" val="31434114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4444886" y="239539"/>
            <a:ext cx="3302228"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REFERENCES</a:t>
            </a:r>
            <a:endParaRPr lang="en-IN" sz="3600" dirty="0">
              <a:solidFill>
                <a:srgbClr val="FFF8ED"/>
              </a:solidFill>
              <a:effectLst>
                <a:outerShdw blurRad="50800" dist="38100" dir="13500000" algn="br" rotWithShape="0">
                  <a:prstClr val="black">
                    <a:alpha val="40000"/>
                  </a:prstClr>
                </a:outerShdw>
              </a:effectLst>
            </a:endParaRPr>
          </a:p>
        </p:txBody>
      </p:sp>
      <p:sp>
        <p:nvSpPr>
          <p:cNvPr id="2" name="TextBox 1">
            <a:extLst>
              <a:ext uri="{FF2B5EF4-FFF2-40B4-BE49-F238E27FC236}">
                <a16:creationId xmlns:a16="http://schemas.microsoft.com/office/drawing/2014/main" id="{9EFE8F56-9D0F-1F7A-0656-ECADB150E877}"/>
              </a:ext>
            </a:extLst>
          </p:cNvPr>
          <p:cNvSpPr txBox="1"/>
          <p:nvPr/>
        </p:nvSpPr>
        <p:spPr>
          <a:xfrm>
            <a:off x="2207443" y="1450349"/>
            <a:ext cx="7777114" cy="3957302"/>
          </a:xfrm>
          <a:prstGeom prst="rect">
            <a:avLst/>
          </a:prstGeom>
          <a:noFill/>
        </p:spPr>
        <p:txBody>
          <a:bodyPr wrap="square" rtlCol="0">
            <a:spAutoFit/>
          </a:bodyPr>
          <a:lstStyle/>
          <a:p>
            <a:pPr marL="285750" lvl="0" indent="-285750" algn="just">
              <a:lnSpc>
                <a:spcPct val="115000"/>
              </a:lnSpc>
              <a:buFont typeface="Wingdings" panose="05000000000000000000" pitchFamily="2" charset="2"/>
              <a:buChar char="Ø"/>
            </a:pP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pwdmgrBrowser.pdf (stanford.edu)</a:t>
            </a:r>
            <a:endParaRPr lang="en-IN"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15000"/>
              </a:lnSpc>
              <a:buFont typeface="Wingdings" panose="05000000000000000000" pitchFamily="2" charset="2"/>
              <a:buChar char="Ø"/>
            </a:pP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Design and Analysis of a Password Management System (ntnu.no)</a:t>
            </a:r>
            <a:endParaRPr lang="en-IN"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15000"/>
              </a:lnSpc>
              <a:buFont typeface="Wingdings" panose="05000000000000000000" pitchFamily="2" charset="2"/>
              <a:buChar char="Ø"/>
            </a:pP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Cryptography | March 2023 - Browse Articles (mdpi.com)</a:t>
            </a:r>
            <a:endParaRPr lang="en-IN"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15000"/>
              </a:lnSpc>
              <a:buFont typeface="Wingdings" panose="05000000000000000000" pitchFamily="2" charset="2"/>
              <a:buChar char="Ø"/>
            </a:pP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https://www.rfc-editor.org/rfc/rfc2898.html</a:t>
            </a:r>
            <a:endParaRPr lang="en-IN"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15000"/>
              </a:lnSpc>
              <a:buFont typeface="Wingdings" panose="05000000000000000000" pitchFamily="2" charset="2"/>
              <a:buChar char="Ø"/>
            </a:pP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https://csrc.nist.gov/publications/detail/sp/800-132/final</a:t>
            </a:r>
            <a:endParaRPr lang="en-IN"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15000"/>
              </a:lnSpc>
              <a:buFont typeface="Wingdings" panose="05000000000000000000" pitchFamily="2" charset="2"/>
              <a:buChar char="Ø"/>
            </a:pP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https://www.elcomsoft.com/WP/BH-EU-2012-WP.pdf</a:t>
            </a:r>
            <a:endParaRPr lang="en-IN"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15000"/>
              </a:lnSpc>
              <a:buFont typeface="Wingdings" panose="05000000000000000000" pitchFamily="2" charset="2"/>
              <a:buChar char="Ø"/>
            </a:pP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https://www.coursera.org/learn/crypto</a:t>
            </a:r>
            <a:endParaRPr lang="en-IN"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15000"/>
              </a:lnSpc>
              <a:buFont typeface="Wingdings" panose="05000000000000000000" pitchFamily="2" charset="2"/>
              <a:buChar char="Ø"/>
            </a:pP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cryptography-project · GitHub Topics · GitHub</a:t>
            </a:r>
            <a:endParaRPr lang="en-IN"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15000"/>
              </a:lnSpc>
              <a:buFont typeface="Wingdings" panose="05000000000000000000" pitchFamily="2" charset="2"/>
              <a:buChar char="Ø"/>
            </a:pP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https://www.sqlite.org/docs.html</a:t>
            </a:r>
            <a:endParaRPr lang="en-IN"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15000"/>
              </a:lnSpc>
              <a:buFont typeface="Wingdings" panose="05000000000000000000" pitchFamily="2" charset="2"/>
              <a:buChar char="Ø"/>
            </a:pP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https://docs.python.org/3/library/tkinter.html</a:t>
            </a:r>
            <a:endParaRPr lang="en-IN"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15000"/>
              </a:lnSpc>
              <a:buFont typeface="Wingdings" panose="05000000000000000000" pitchFamily="2" charset="2"/>
              <a:buChar char="Ø"/>
            </a:pP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https://cryptography.io/en/latest/</a:t>
            </a:r>
            <a:r>
              <a:rPr lang="en-US" sz="20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6653794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3" name="Ribbon: Tilted Up 2">
            <a:extLst>
              <a:ext uri="{FF2B5EF4-FFF2-40B4-BE49-F238E27FC236}">
                <a16:creationId xmlns:a16="http://schemas.microsoft.com/office/drawing/2014/main" id="{C25E8A8C-F04B-C0BD-C28B-CFA25E5639D2}"/>
              </a:ext>
            </a:extLst>
          </p:cNvPr>
          <p:cNvSpPr/>
          <p:nvPr/>
        </p:nvSpPr>
        <p:spPr>
          <a:xfrm>
            <a:off x="326797" y="2293069"/>
            <a:ext cx="11538407" cy="2271862"/>
          </a:xfrm>
          <a:prstGeom prst="ribbon2">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2FA44D9C-D0A1-EC90-EFC4-D25B30CAB47F}"/>
              </a:ext>
            </a:extLst>
          </p:cNvPr>
          <p:cNvSpPr txBox="1"/>
          <p:nvPr/>
        </p:nvSpPr>
        <p:spPr>
          <a:xfrm>
            <a:off x="3289955" y="2921169"/>
            <a:ext cx="5612090" cy="1015663"/>
          </a:xfrm>
          <a:prstGeom prst="rect">
            <a:avLst/>
          </a:prstGeom>
          <a:noFill/>
        </p:spPr>
        <p:txBody>
          <a:bodyPr wrap="square">
            <a:spAutoFit/>
          </a:bodyPr>
          <a:lstStyle/>
          <a:p>
            <a:r>
              <a:rPr lang="en-US" sz="6000" b="1" dirty="0">
                <a:effectLst>
                  <a:outerShdw blurRad="50800" dist="38100" dir="13500000" algn="br" rotWithShape="0">
                    <a:prstClr val="black">
                      <a:alpha val="40000"/>
                    </a:prstClr>
                  </a:outerShdw>
                </a:effectLst>
                <a:latin typeface="Times New Roman" panose="02020603050405020304" pitchFamily="18" charset="0"/>
              </a:rPr>
              <a:t>THANK YOU!!!</a:t>
            </a:r>
            <a:endParaRPr lang="en-IN" sz="6000" dirty="0">
              <a:effectLst>
                <a:outerShdw blurRad="50800" dist="38100" dir="13500000" algn="br" rotWithShape="0">
                  <a:prstClr val="black">
                    <a:alpha val="40000"/>
                  </a:prstClr>
                </a:outerShdw>
              </a:effectLst>
            </a:endParaRPr>
          </a:p>
        </p:txBody>
      </p:sp>
    </p:spTree>
    <p:extLst>
      <p:ext uri="{BB962C8B-B14F-4D97-AF65-F5344CB8AC3E}">
        <p14:creationId xmlns:p14="http://schemas.microsoft.com/office/powerpoint/2010/main" val="2592924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4514949" y="239539"/>
            <a:ext cx="3162103"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OBJECTIVES</a:t>
            </a:r>
            <a:endParaRPr lang="en-IN" sz="3600" dirty="0">
              <a:solidFill>
                <a:srgbClr val="FFF8ED"/>
              </a:solidFill>
              <a:effectLst>
                <a:outerShdw blurRad="50800" dist="38100" dir="13500000" algn="br" rotWithShape="0">
                  <a:prstClr val="black">
                    <a:alpha val="40000"/>
                  </a:prstClr>
                </a:outerShdw>
              </a:effectLst>
            </a:endParaRPr>
          </a:p>
        </p:txBody>
      </p:sp>
      <p:grpSp>
        <p:nvGrpSpPr>
          <p:cNvPr id="43" name="Group 42">
            <a:extLst>
              <a:ext uri="{FF2B5EF4-FFF2-40B4-BE49-F238E27FC236}">
                <a16:creationId xmlns:a16="http://schemas.microsoft.com/office/drawing/2014/main" id="{1283F3E4-6FF4-DBFC-B50C-D0E7255D765D}"/>
              </a:ext>
            </a:extLst>
          </p:cNvPr>
          <p:cNvGrpSpPr/>
          <p:nvPr/>
        </p:nvGrpSpPr>
        <p:grpSpPr>
          <a:xfrm>
            <a:off x="804418" y="1444525"/>
            <a:ext cx="10583156" cy="4944865"/>
            <a:chOff x="804418" y="1444525"/>
            <a:chExt cx="10583156" cy="4944865"/>
          </a:xfrm>
        </p:grpSpPr>
        <p:grpSp>
          <p:nvGrpSpPr>
            <p:cNvPr id="26" name="Group 25">
              <a:extLst>
                <a:ext uri="{FF2B5EF4-FFF2-40B4-BE49-F238E27FC236}">
                  <a16:creationId xmlns:a16="http://schemas.microsoft.com/office/drawing/2014/main" id="{C39544DA-B3F6-94C8-71AB-6A0CEEA6DD7C}"/>
                </a:ext>
              </a:extLst>
            </p:cNvPr>
            <p:cNvGrpSpPr/>
            <p:nvPr/>
          </p:nvGrpSpPr>
          <p:grpSpPr>
            <a:xfrm>
              <a:off x="804419" y="1444525"/>
              <a:ext cx="10583155" cy="2213628"/>
              <a:chOff x="804423" y="1655779"/>
              <a:chExt cx="10583155" cy="2213628"/>
            </a:xfrm>
          </p:grpSpPr>
          <p:grpSp>
            <p:nvGrpSpPr>
              <p:cNvPr id="12" name="Group 11">
                <a:extLst>
                  <a:ext uri="{FF2B5EF4-FFF2-40B4-BE49-F238E27FC236}">
                    <a16:creationId xmlns:a16="http://schemas.microsoft.com/office/drawing/2014/main" id="{7A02ABBC-3291-50E9-770E-01D64A520294}"/>
                  </a:ext>
                </a:extLst>
              </p:cNvPr>
              <p:cNvGrpSpPr/>
              <p:nvPr/>
            </p:nvGrpSpPr>
            <p:grpSpPr>
              <a:xfrm>
                <a:off x="804423" y="1655779"/>
                <a:ext cx="3629320" cy="1489434"/>
                <a:chOff x="518474" y="1640264"/>
                <a:chExt cx="3629320" cy="1489434"/>
              </a:xfrm>
            </p:grpSpPr>
            <p:grpSp>
              <p:nvGrpSpPr>
                <p:cNvPr id="14" name="Group 3">
                  <a:extLst>
                    <a:ext uri="{FF2B5EF4-FFF2-40B4-BE49-F238E27FC236}">
                      <a16:creationId xmlns:a16="http://schemas.microsoft.com/office/drawing/2014/main" id="{2B235880-71C1-80CB-F589-33E1CC450387}"/>
                    </a:ext>
                  </a:extLst>
                </p:cNvPr>
                <p:cNvGrpSpPr/>
                <p:nvPr/>
              </p:nvGrpSpPr>
              <p:grpSpPr>
                <a:xfrm>
                  <a:off x="518474" y="1640264"/>
                  <a:ext cx="3629320" cy="1489434"/>
                  <a:chOff x="0" y="0"/>
                  <a:chExt cx="3976402" cy="691260"/>
                </a:xfrm>
              </p:grpSpPr>
              <p:sp>
                <p:nvSpPr>
                  <p:cNvPr id="15" name="Freeform 4">
                    <a:extLst>
                      <a:ext uri="{FF2B5EF4-FFF2-40B4-BE49-F238E27FC236}">
                        <a16:creationId xmlns:a16="http://schemas.microsoft.com/office/drawing/2014/main" id="{34CE794F-D85F-F137-9429-5EEF9BFB81C0}"/>
                      </a:ext>
                    </a:extLst>
                  </p:cNvPr>
                  <p:cNvSpPr/>
                  <p:nvPr/>
                </p:nvSpPr>
                <p:spPr>
                  <a:xfrm>
                    <a:off x="0" y="0"/>
                    <a:ext cx="3976402" cy="691260"/>
                  </a:xfrm>
                  <a:custGeom>
                    <a:avLst/>
                    <a:gdLst/>
                    <a:ahLst/>
                    <a:cxnLst/>
                    <a:rect l="l" t="t" r="r" b="b"/>
                    <a:pathLst>
                      <a:path w="3976402" h="691260">
                        <a:moveTo>
                          <a:pt x="0" y="0"/>
                        </a:moveTo>
                        <a:lnTo>
                          <a:pt x="3976402" y="0"/>
                        </a:lnTo>
                        <a:lnTo>
                          <a:pt x="3976402" y="691260"/>
                        </a:lnTo>
                        <a:lnTo>
                          <a:pt x="0" y="691260"/>
                        </a:lnTo>
                        <a:close/>
                      </a:path>
                    </a:pathLst>
                  </a:custGeom>
                  <a:solidFill>
                    <a:srgbClr val="FFF8ED"/>
                  </a:solidFill>
                  <a:ln w="19050" cap="sq">
                    <a:solidFill>
                      <a:srgbClr val="231F20"/>
                    </a:solidFill>
                    <a:prstDash val="solid"/>
                    <a:miter/>
                  </a:ln>
                </p:spPr>
              </p:sp>
              <p:sp>
                <p:nvSpPr>
                  <p:cNvPr id="16" name="TextBox 5">
                    <a:extLst>
                      <a:ext uri="{FF2B5EF4-FFF2-40B4-BE49-F238E27FC236}">
                        <a16:creationId xmlns:a16="http://schemas.microsoft.com/office/drawing/2014/main" id="{A1F0F5AB-76B7-5535-39B4-F6B0B99636F5}"/>
                      </a:ext>
                    </a:extLst>
                  </p:cNvPr>
                  <p:cNvSpPr txBox="1"/>
                  <p:nvPr/>
                </p:nvSpPr>
                <p:spPr>
                  <a:xfrm>
                    <a:off x="0" y="-19050"/>
                    <a:ext cx="3976402" cy="710310"/>
                  </a:xfrm>
                  <a:prstGeom prst="rect">
                    <a:avLst/>
                  </a:prstGeom>
                </p:spPr>
                <p:txBody>
                  <a:bodyPr lIns="50800" tIns="50800" rIns="50800" bIns="50800" rtlCol="0" anchor="ctr"/>
                  <a:lstStyle/>
                  <a:p>
                    <a:pPr algn="ctr">
                      <a:lnSpc>
                        <a:spcPts val="2859"/>
                      </a:lnSpc>
                    </a:pPr>
                    <a:endParaRPr/>
                  </a:p>
                </p:txBody>
              </p:sp>
            </p:grpSp>
            <p:sp>
              <p:nvSpPr>
                <p:cNvPr id="11" name="TextBox 10">
                  <a:extLst>
                    <a:ext uri="{FF2B5EF4-FFF2-40B4-BE49-F238E27FC236}">
                      <a16:creationId xmlns:a16="http://schemas.microsoft.com/office/drawing/2014/main" id="{EB2AEFD9-56CE-58D1-0E46-03765CB5D708}"/>
                    </a:ext>
                  </a:extLst>
                </p:cNvPr>
                <p:cNvSpPr txBox="1"/>
                <p:nvPr/>
              </p:nvSpPr>
              <p:spPr>
                <a:xfrm>
                  <a:off x="725863" y="1907927"/>
                  <a:ext cx="2988297" cy="954107"/>
                </a:xfrm>
                <a:prstGeom prst="rect">
                  <a:avLst/>
                </a:prstGeom>
                <a:noFill/>
              </p:spPr>
              <p:txBody>
                <a:bodyPr wrap="square" rtlCol="0">
                  <a:spAutoFit/>
                </a:bodyPr>
                <a:lstStyle/>
                <a:p>
                  <a:pPr algn="ctr"/>
                  <a:r>
                    <a:rPr lang="en-IN" sz="2800" b="1" dirty="0">
                      <a:latin typeface="Times New Roman" panose="02020603050405020304" pitchFamily="18" charset="0"/>
                      <a:cs typeface="Times New Roman" panose="02020603050405020304" pitchFamily="18" charset="0"/>
                    </a:rPr>
                    <a:t>Secure Password Management</a:t>
                  </a:r>
                </a:p>
              </p:txBody>
            </p:sp>
          </p:grpSp>
          <p:grpSp>
            <p:nvGrpSpPr>
              <p:cNvPr id="21" name="Group 20">
                <a:extLst>
                  <a:ext uri="{FF2B5EF4-FFF2-40B4-BE49-F238E27FC236}">
                    <a16:creationId xmlns:a16="http://schemas.microsoft.com/office/drawing/2014/main" id="{747D36A0-F0AE-E7F9-50AC-12852A8AB087}"/>
                  </a:ext>
                </a:extLst>
              </p:cNvPr>
              <p:cNvGrpSpPr/>
              <p:nvPr/>
            </p:nvGrpSpPr>
            <p:grpSpPr>
              <a:xfrm>
                <a:off x="7758258" y="1655779"/>
                <a:ext cx="3629320" cy="1489434"/>
                <a:chOff x="518474" y="1640264"/>
                <a:chExt cx="3629320" cy="1489434"/>
              </a:xfrm>
            </p:grpSpPr>
            <p:grpSp>
              <p:nvGrpSpPr>
                <p:cNvPr id="22" name="Group 3">
                  <a:extLst>
                    <a:ext uri="{FF2B5EF4-FFF2-40B4-BE49-F238E27FC236}">
                      <a16:creationId xmlns:a16="http://schemas.microsoft.com/office/drawing/2014/main" id="{65EF2D17-7C6E-3FD6-9CD2-C96B69FBB932}"/>
                    </a:ext>
                  </a:extLst>
                </p:cNvPr>
                <p:cNvGrpSpPr/>
                <p:nvPr/>
              </p:nvGrpSpPr>
              <p:grpSpPr>
                <a:xfrm>
                  <a:off x="518474" y="1640264"/>
                  <a:ext cx="3629320" cy="1489434"/>
                  <a:chOff x="0" y="0"/>
                  <a:chExt cx="3976402" cy="691260"/>
                </a:xfrm>
              </p:grpSpPr>
              <p:sp>
                <p:nvSpPr>
                  <p:cNvPr id="24" name="Freeform 4">
                    <a:extLst>
                      <a:ext uri="{FF2B5EF4-FFF2-40B4-BE49-F238E27FC236}">
                        <a16:creationId xmlns:a16="http://schemas.microsoft.com/office/drawing/2014/main" id="{D900C464-05DB-20C7-C3B5-4FCBAB8DCE4F}"/>
                      </a:ext>
                    </a:extLst>
                  </p:cNvPr>
                  <p:cNvSpPr/>
                  <p:nvPr/>
                </p:nvSpPr>
                <p:spPr>
                  <a:xfrm>
                    <a:off x="0" y="0"/>
                    <a:ext cx="3976402" cy="691260"/>
                  </a:xfrm>
                  <a:custGeom>
                    <a:avLst/>
                    <a:gdLst/>
                    <a:ahLst/>
                    <a:cxnLst/>
                    <a:rect l="l" t="t" r="r" b="b"/>
                    <a:pathLst>
                      <a:path w="3976402" h="691260">
                        <a:moveTo>
                          <a:pt x="0" y="0"/>
                        </a:moveTo>
                        <a:lnTo>
                          <a:pt x="3976402" y="0"/>
                        </a:lnTo>
                        <a:lnTo>
                          <a:pt x="3976402" y="691260"/>
                        </a:lnTo>
                        <a:lnTo>
                          <a:pt x="0" y="691260"/>
                        </a:lnTo>
                        <a:close/>
                      </a:path>
                    </a:pathLst>
                  </a:custGeom>
                  <a:solidFill>
                    <a:srgbClr val="FFF8ED"/>
                  </a:solidFill>
                  <a:ln w="19050" cap="sq">
                    <a:solidFill>
                      <a:srgbClr val="231F20"/>
                    </a:solidFill>
                    <a:prstDash val="solid"/>
                    <a:miter/>
                  </a:ln>
                </p:spPr>
              </p:sp>
              <p:sp>
                <p:nvSpPr>
                  <p:cNvPr id="25" name="TextBox 5">
                    <a:extLst>
                      <a:ext uri="{FF2B5EF4-FFF2-40B4-BE49-F238E27FC236}">
                        <a16:creationId xmlns:a16="http://schemas.microsoft.com/office/drawing/2014/main" id="{C93FFF92-BDF0-1376-C535-C43768571FB3}"/>
                      </a:ext>
                    </a:extLst>
                  </p:cNvPr>
                  <p:cNvSpPr txBox="1"/>
                  <p:nvPr/>
                </p:nvSpPr>
                <p:spPr>
                  <a:xfrm>
                    <a:off x="0" y="-19050"/>
                    <a:ext cx="3976402" cy="710310"/>
                  </a:xfrm>
                  <a:prstGeom prst="rect">
                    <a:avLst/>
                  </a:prstGeom>
                </p:spPr>
                <p:txBody>
                  <a:bodyPr lIns="50800" tIns="50800" rIns="50800" bIns="50800" rtlCol="0" anchor="ctr"/>
                  <a:lstStyle/>
                  <a:p>
                    <a:pPr algn="ctr">
                      <a:lnSpc>
                        <a:spcPts val="2859"/>
                      </a:lnSpc>
                    </a:pPr>
                    <a:endParaRPr/>
                  </a:p>
                </p:txBody>
              </p:sp>
            </p:grpSp>
            <p:sp>
              <p:nvSpPr>
                <p:cNvPr id="23" name="TextBox 22">
                  <a:extLst>
                    <a:ext uri="{FF2B5EF4-FFF2-40B4-BE49-F238E27FC236}">
                      <a16:creationId xmlns:a16="http://schemas.microsoft.com/office/drawing/2014/main" id="{D5375F2A-E0D2-1012-D7B5-EF8CEF9756A9}"/>
                    </a:ext>
                  </a:extLst>
                </p:cNvPr>
                <p:cNvSpPr txBox="1"/>
                <p:nvPr/>
              </p:nvSpPr>
              <p:spPr>
                <a:xfrm>
                  <a:off x="725863" y="1907927"/>
                  <a:ext cx="2988297" cy="954107"/>
                </a:xfrm>
                <a:prstGeom prst="rect">
                  <a:avLst/>
                </a:prstGeom>
                <a:noFill/>
              </p:spPr>
              <p:txBody>
                <a:bodyPr wrap="square" rtlCol="0">
                  <a:spAutoFit/>
                </a:bodyPr>
                <a:lstStyle/>
                <a:p>
                  <a:pPr algn="ctr"/>
                  <a:r>
                    <a:rPr lang="en-IN" sz="2800" b="1" dirty="0">
                      <a:latin typeface="Times New Roman" panose="02020603050405020304" pitchFamily="18" charset="0"/>
                      <a:cs typeface="Times New Roman" panose="02020603050405020304" pitchFamily="18" charset="0"/>
                    </a:rPr>
                    <a:t>Data Encryption and Decryption</a:t>
                  </a:r>
                </a:p>
              </p:txBody>
            </p:sp>
          </p:grpSp>
          <p:grpSp>
            <p:nvGrpSpPr>
              <p:cNvPr id="13" name="Group 12">
                <a:extLst>
                  <a:ext uri="{FF2B5EF4-FFF2-40B4-BE49-F238E27FC236}">
                    <a16:creationId xmlns:a16="http://schemas.microsoft.com/office/drawing/2014/main" id="{DF02FF0B-E9FA-2694-813C-1B1146A58028}"/>
                  </a:ext>
                </a:extLst>
              </p:cNvPr>
              <p:cNvGrpSpPr/>
              <p:nvPr/>
            </p:nvGrpSpPr>
            <p:grpSpPr>
              <a:xfrm>
                <a:off x="4281340" y="2379973"/>
                <a:ext cx="3629320" cy="1489434"/>
                <a:chOff x="518474" y="1640264"/>
                <a:chExt cx="3629320" cy="1489434"/>
              </a:xfrm>
            </p:grpSpPr>
            <p:grpSp>
              <p:nvGrpSpPr>
                <p:cNvPr id="17" name="Group 3">
                  <a:extLst>
                    <a:ext uri="{FF2B5EF4-FFF2-40B4-BE49-F238E27FC236}">
                      <a16:creationId xmlns:a16="http://schemas.microsoft.com/office/drawing/2014/main" id="{034B33A2-F233-917C-3F6C-F8BE3500BE4D}"/>
                    </a:ext>
                  </a:extLst>
                </p:cNvPr>
                <p:cNvGrpSpPr/>
                <p:nvPr/>
              </p:nvGrpSpPr>
              <p:grpSpPr>
                <a:xfrm>
                  <a:off x="518474" y="1640264"/>
                  <a:ext cx="3629320" cy="1489434"/>
                  <a:chOff x="0" y="0"/>
                  <a:chExt cx="3976402" cy="691260"/>
                </a:xfrm>
              </p:grpSpPr>
              <p:sp>
                <p:nvSpPr>
                  <p:cNvPr id="19" name="Freeform 4">
                    <a:extLst>
                      <a:ext uri="{FF2B5EF4-FFF2-40B4-BE49-F238E27FC236}">
                        <a16:creationId xmlns:a16="http://schemas.microsoft.com/office/drawing/2014/main" id="{F82EBA04-15AB-B0C6-3A7E-F7AEA16C4E36}"/>
                      </a:ext>
                    </a:extLst>
                  </p:cNvPr>
                  <p:cNvSpPr/>
                  <p:nvPr/>
                </p:nvSpPr>
                <p:spPr>
                  <a:xfrm>
                    <a:off x="0" y="0"/>
                    <a:ext cx="3976402" cy="691260"/>
                  </a:xfrm>
                  <a:custGeom>
                    <a:avLst/>
                    <a:gdLst/>
                    <a:ahLst/>
                    <a:cxnLst/>
                    <a:rect l="l" t="t" r="r" b="b"/>
                    <a:pathLst>
                      <a:path w="3976402" h="691260">
                        <a:moveTo>
                          <a:pt x="0" y="0"/>
                        </a:moveTo>
                        <a:lnTo>
                          <a:pt x="3976402" y="0"/>
                        </a:lnTo>
                        <a:lnTo>
                          <a:pt x="3976402" y="691260"/>
                        </a:lnTo>
                        <a:lnTo>
                          <a:pt x="0" y="691260"/>
                        </a:lnTo>
                        <a:close/>
                      </a:path>
                    </a:pathLst>
                  </a:custGeom>
                  <a:solidFill>
                    <a:srgbClr val="FFF8ED"/>
                  </a:solidFill>
                  <a:ln w="19050" cap="sq">
                    <a:solidFill>
                      <a:srgbClr val="231F20"/>
                    </a:solidFill>
                    <a:prstDash val="solid"/>
                    <a:miter/>
                  </a:ln>
                </p:spPr>
              </p:sp>
              <p:sp>
                <p:nvSpPr>
                  <p:cNvPr id="20" name="TextBox 5">
                    <a:extLst>
                      <a:ext uri="{FF2B5EF4-FFF2-40B4-BE49-F238E27FC236}">
                        <a16:creationId xmlns:a16="http://schemas.microsoft.com/office/drawing/2014/main" id="{B48EE952-769E-E34B-6358-F8A9A1C4E04F}"/>
                      </a:ext>
                    </a:extLst>
                  </p:cNvPr>
                  <p:cNvSpPr txBox="1"/>
                  <p:nvPr/>
                </p:nvSpPr>
                <p:spPr>
                  <a:xfrm>
                    <a:off x="0" y="-19050"/>
                    <a:ext cx="3976402" cy="710310"/>
                  </a:xfrm>
                  <a:prstGeom prst="rect">
                    <a:avLst/>
                  </a:prstGeom>
                </p:spPr>
                <p:txBody>
                  <a:bodyPr lIns="50800" tIns="50800" rIns="50800" bIns="50800" rtlCol="0" anchor="ctr"/>
                  <a:lstStyle/>
                  <a:p>
                    <a:pPr algn="ctr">
                      <a:lnSpc>
                        <a:spcPts val="2859"/>
                      </a:lnSpc>
                    </a:pPr>
                    <a:endParaRPr/>
                  </a:p>
                </p:txBody>
              </p:sp>
            </p:grpSp>
            <p:sp>
              <p:nvSpPr>
                <p:cNvPr id="18" name="TextBox 17">
                  <a:extLst>
                    <a:ext uri="{FF2B5EF4-FFF2-40B4-BE49-F238E27FC236}">
                      <a16:creationId xmlns:a16="http://schemas.microsoft.com/office/drawing/2014/main" id="{38AFF3CD-051C-F26D-A602-74D6637EA089}"/>
                    </a:ext>
                  </a:extLst>
                </p:cNvPr>
                <p:cNvSpPr txBox="1"/>
                <p:nvPr/>
              </p:nvSpPr>
              <p:spPr>
                <a:xfrm>
                  <a:off x="725863" y="1907927"/>
                  <a:ext cx="2988297" cy="954107"/>
                </a:xfrm>
                <a:prstGeom prst="rect">
                  <a:avLst/>
                </a:prstGeom>
                <a:noFill/>
              </p:spPr>
              <p:txBody>
                <a:bodyPr wrap="square" rtlCol="0">
                  <a:spAutoFit/>
                </a:bodyPr>
                <a:lstStyle/>
                <a:p>
                  <a:pPr algn="ctr"/>
                  <a:r>
                    <a:rPr lang="en-IN" sz="2800" b="1" dirty="0">
                      <a:latin typeface="Times New Roman" panose="02020603050405020304" pitchFamily="18" charset="0"/>
                      <a:cs typeface="Times New Roman" panose="02020603050405020304" pitchFamily="18" charset="0"/>
                    </a:rPr>
                    <a:t>Intuitive User Interface</a:t>
                  </a:r>
                </a:p>
              </p:txBody>
            </p:sp>
          </p:grpSp>
        </p:grpSp>
        <p:grpSp>
          <p:nvGrpSpPr>
            <p:cNvPr id="27" name="Group 26">
              <a:extLst>
                <a:ext uri="{FF2B5EF4-FFF2-40B4-BE49-F238E27FC236}">
                  <a16:creationId xmlns:a16="http://schemas.microsoft.com/office/drawing/2014/main" id="{61CC5C63-BF6A-A84A-9590-6F77D14C7DCD}"/>
                </a:ext>
              </a:extLst>
            </p:cNvPr>
            <p:cNvGrpSpPr/>
            <p:nvPr/>
          </p:nvGrpSpPr>
          <p:grpSpPr>
            <a:xfrm>
              <a:off x="804418" y="4175762"/>
              <a:ext cx="10583155" cy="2213628"/>
              <a:chOff x="804423" y="1655779"/>
              <a:chExt cx="10583155" cy="2213628"/>
            </a:xfrm>
          </p:grpSpPr>
          <p:grpSp>
            <p:nvGrpSpPr>
              <p:cNvPr id="28" name="Group 27">
                <a:extLst>
                  <a:ext uri="{FF2B5EF4-FFF2-40B4-BE49-F238E27FC236}">
                    <a16:creationId xmlns:a16="http://schemas.microsoft.com/office/drawing/2014/main" id="{2B0F317F-975E-EE5C-9B0A-5A23EA7D12F5}"/>
                  </a:ext>
                </a:extLst>
              </p:cNvPr>
              <p:cNvGrpSpPr/>
              <p:nvPr/>
            </p:nvGrpSpPr>
            <p:grpSpPr>
              <a:xfrm>
                <a:off x="804423" y="1655779"/>
                <a:ext cx="3629320" cy="1489434"/>
                <a:chOff x="518474" y="1640264"/>
                <a:chExt cx="3629320" cy="1489434"/>
              </a:xfrm>
            </p:grpSpPr>
            <p:grpSp>
              <p:nvGrpSpPr>
                <p:cNvPr id="39" name="Group 3">
                  <a:extLst>
                    <a:ext uri="{FF2B5EF4-FFF2-40B4-BE49-F238E27FC236}">
                      <a16:creationId xmlns:a16="http://schemas.microsoft.com/office/drawing/2014/main" id="{17479BBE-20C0-4228-4D23-0FA4C01D7D2B}"/>
                    </a:ext>
                  </a:extLst>
                </p:cNvPr>
                <p:cNvGrpSpPr/>
                <p:nvPr/>
              </p:nvGrpSpPr>
              <p:grpSpPr>
                <a:xfrm>
                  <a:off x="518474" y="1640264"/>
                  <a:ext cx="3629320" cy="1489434"/>
                  <a:chOff x="0" y="0"/>
                  <a:chExt cx="3976402" cy="691260"/>
                </a:xfrm>
              </p:grpSpPr>
              <p:sp>
                <p:nvSpPr>
                  <p:cNvPr id="41" name="Freeform 4">
                    <a:extLst>
                      <a:ext uri="{FF2B5EF4-FFF2-40B4-BE49-F238E27FC236}">
                        <a16:creationId xmlns:a16="http://schemas.microsoft.com/office/drawing/2014/main" id="{5C24F9AC-02C6-ED2E-1691-42BE44067C06}"/>
                      </a:ext>
                    </a:extLst>
                  </p:cNvPr>
                  <p:cNvSpPr/>
                  <p:nvPr/>
                </p:nvSpPr>
                <p:spPr>
                  <a:xfrm>
                    <a:off x="0" y="0"/>
                    <a:ext cx="3976402" cy="691260"/>
                  </a:xfrm>
                  <a:custGeom>
                    <a:avLst/>
                    <a:gdLst/>
                    <a:ahLst/>
                    <a:cxnLst/>
                    <a:rect l="l" t="t" r="r" b="b"/>
                    <a:pathLst>
                      <a:path w="3976402" h="691260">
                        <a:moveTo>
                          <a:pt x="0" y="0"/>
                        </a:moveTo>
                        <a:lnTo>
                          <a:pt x="3976402" y="0"/>
                        </a:lnTo>
                        <a:lnTo>
                          <a:pt x="3976402" y="691260"/>
                        </a:lnTo>
                        <a:lnTo>
                          <a:pt x="0" y="691260"/>
                        </a:lnTo>
                        <a:close/>
                      </a:path>
                    </a:pathLst>
                  </a:custGeom>
                  <a:solidFill>
                    <a:srgbClr val="FFF8ED"/>
                  </a:solidFill>
                  <a:ln w="19050" cap="sq">
                    <a:solidFill>
                      <a:srgbClr val="231F20"/>
                    </a:solidFill>
                    <a:prstDash val="solid"/>
                    <a:miter/>
                  </a:ln>
                </p:spPr>
              </p:sp>
              <p:sp>
                <p:nvSpPr>
                  <p:cNvPr id="42" name="TextBox 5">
                    <a:extLst>
                      <a:ext uri="{FF2B5EF4-FFF2-40B4-BE49-F238E27FC236}">
                        <a16:creationId xmlns:a16="http://schemas.microsoft.com/office/drawing/2014/main" id="{4BD0D289-1674-625D-F3C6-A6BFFCEADA6D}"/>
                      </a:ext>
                    </a:extLst>
                  </p:cNvPr>
                  <p:cNvSpPr txBox="1"/>
                  <p:nvPr/>
                </p:nvSpPr>
                <p:spPr>
                  <a:xfrm>
                    <a:off x="0" y="-19050"/>
                    <a:ext cx="3976402" cy="710310"/>
                  </a:xfrm>
                  <a:prstGeom prst="rect">
                    <a:avLst/>
                  </a:prstGeom>
                </p:spPr>
                <p:txBody>
                  <a:bodyPr lIns="50800" tIns="50800" rIns="50800" bIns="50800" rtlCol="0" anchor="ctr"/>
                  <a:lstStyle/>
                  <a:p>
                    <a:pPr algn="ctr">
                      <a:lnSpc>
                        <a:spcPts val="2859"/>
                      </a:lnSpc>
                    </a:pPr>
                    <a:endParaRPr/>
                  </a:p>
                </p:txBody>
              </p:sp>
            </p:grpSp>
            <p:sp>
              <p:nvSpPr>
                <p:cNvPr id="40" name="TextBox 39">
                  <a:extLst>
                    <a:ext uri="{FF2B5EF4-FFF2-40B4-BE49-F238E27FC236}">
                      <a16:creationId xmlns:a16="http://schemas.microsoft.com/office/drawing/2014/main" id="{4EAF72FA-99C0-C28A-4A7B-1BB8569D864B}"/>
                    </a:ext>
                  </a:extLst>
                </p:cNvPr>
                <p:cNvSpPr txBox="1"/>
                <p:nvPr/>
              </p:nvSpPr>
              <p:spPr>
                <a:xfrm>
                  <a:off x="670877" y="1907927"/>
                  <a:ext cx="3181546" cy="954107"/>
                </a:xfrm>
                <a:prstGeom prst="rect">
                  <a:avLst/>
                </a:prstGeom>
                <a:noFill/>
              </p:spPr>
              <p:txBody>
                <a:bodyPr wrap="square" rtlCol="0">
                  <a:spAutoFit/>
                </a:bodyPr>
                <a:lstStyle/>
                <a:p>
                  <a:pPr algn="ctr"/>
                  <a:r>
                    <a:rPr lang="en-IN" sz="2800" b="1" dirty="0">
                      <a:latin typeface="Times New Roman" panose="02020603050405020304" pitchFamily="18" charset="0"/>
                      <a:cs typeface="Times New Roman" panose="02020603050405020304" pitchFamily="18" charset="0"/>
                    </a:rPr>
                    <a:t>Password Retrieval and Display</a:t>
                  </a:r>
                </a:p>
              </p:txBody>
            </p:sp>
          </p:grpSp>
          <p:grpSp>
            <p:nvGrpSpPr>
              <p:cNvPr id="29" name="Group 28">
                <a:extLst>
                  <a:ext uri="{FF2B5EF4-FFF2-40B4-BE49-F238E27FC236}">
                    <a16:creationId xmlns:a16="http://schemas.microsoft.com/office/drawing/2014/main" id="{F488BC38-53E8-CD2D-E48E-AB536E1CE443}"/>
                  </a:ext>
                </a:extLst>
              </p:cNvPr>
              <p:cNvGrpSpPr/>
              <p:nvPr/>
            </p:nvGrpSpPr>
            <p:grpSpPr>
              <a:xfrm>
                <a:off x="7758258" y="1655779"/>
                <a:ext cx="3629320" cy="1489434"/>
                <a:chOff x="518474" y="1640264"/>
                <a:chExt cx="3629320" cy="1489434"/>
              </a:xfrm>
            </p:grpSpPr>
            <p:grpSp>
              <p:nvGrpSpPr>
                <p:cNvPr id="35" name="Group 3">
                  <a:extLst>
                    <a:ext uri="{FF2B5EF4-FFF2-40B4-BE49-F238E27FC236}">
                      <a16:creationId xmlns:a16="http://schemas.microsoft.com/office/drawing/2014/main" id="{65D30C2E-1391-680F-1308-EFDBECDB1033}"/>
                    </a:ext>
                  </a:extLst>
                </p:cNvPr>
                <p:cNvGrpSpPr/>
                <p:nvPr/>
              </p:nvGrpSpPr>
              <p:grpSpPr>
                <a:xfrm>
                  <a:off x="518474" y="1640264"/>
                  <a:ext cx="3629320" cy="1489434"/>
                  <a:chOff x="0" y="0"/>
                  <a:chExt cx="3976402" cy="691260"/>
                </a:xfrm>
              </p:grpSpPr>
              <p:sp>
                <p:nvSpPr>
                  <p:cNvPr id="37" name="Freeform 4">
                    <a:extLst>
                      <a:ext uri="{FF2B5EF4-FFF2-40B4-BE49-F238E27FC236}">
                        <a16:creationId xmlns:a16="http://schemas.microsoft.com/office/drawing/2014/main" id="{86C6A80E-53D2-33FC-211C-B013A9EE15F0}"/>
                      </a:ext>
                    </a:extLst>
                  </p:cNvPr>
                  <p:cNvSpPr/>
                  <p:nvPr/>
                </p:nvSpPr>
                <p:spPr>
                  <a:xfrm>
                    <a:off x="0" y="0"/>
                    <a:ext cx="3976402" cy="691260"/>
                  </a:xfrm>
                  <a:custGeom>
                    <a:avLst/>
                    <a:gdLst/>
                    <a:ahLst/>
                    <a:cxnLst/>
                    <a:rect l="l" t="t" r="r" b="b"/>
                    <a:pathLst>
                      <a:path w="3976402" h="691260">
                        <a:moveTo>
                          <a:pt x="0" y="0"/>
                        </a:moveTo>
                        <a:lnTo>
                          <a:pt x="3976402" y="0"/>
                        </a:lnTo>
                        <a:lnTo>
                          <a:pt x="3976402" y="691260"/>
                        </a:lnTo>
                        <a:lnTo>
                          <a:pt x="0" y="691260"/>
                        </a:lnTo>
                        <a:close/>
                      </a:path>
                    </a:pathLst>
                  </a:custGeom>
                  <a:solidFill>
                    <a:srgbClr val="FFF8ED"/>
                  </a:solidFill>
                  <a:ln w="19050" cap="sq">
                    <a:solidFill>
                      <a:srgbClr val="231F20"/>
                    </a:solidFill>
                    <a:prstDash val="solid"/>
                    <a:miter/>
                  </a:ln>
                </p:spPr>
              </p:sp>
              <p:sp>
                <p:nvSpPr>
                  <p:cNvPr id="38" name="TextBox 5">
                    <a:extLst>
                      <a:ext uri="{FF2B5EF4-FFF2-40B4-BE49-F238E27FC236}">
                        <a16:creationId xmlns:a16="http://schemas.microsoft.com/office/drawing/2014/main" id="{FFB75DE4-73A6-2191-83BE-8C43CEBEB920}"/>
                      </a:ext>
                    </a:extLst>
                  </p:cNvPr>
                  <p:cNvSpPr txBox="1"/>
                  <p:nvPr/>
                </p:nvSpPr>
                <p:spPr>
                  <a:xfrm>
                    <a:off x="0" y="-19050"/>
                    <a:ext cx="3976402" cy="710310"/>
                  </a:xfrm>
                  <a:prstGeom prst="rect">
                    <a:avLst/>
                  </a:prstGeom>
                </p:spPr>
                <p:txBody>
                  <a:bodyPr lIns="50800" tIns="50800" rIns="50800" bIns="50800" rtlCol="0" anchor="ctr"/>
                  <a:lstStyle/>
                  <a:p>
                    <a:pPr algn="ctr">
                      <a:lnSpc>
                        <a:spcPts val="2859"/>
                      </a:lnSpc>
                    </a:pPr>
                    <a:endParaRPr/>
                  </a:p>
                </p:txBody>
              </p:sp>
            </p:grpSp>
            <p:sp>
              <p:nvSpPr>
                <p:cNvPr id="36" name="TextBox 35">
                  <a:extLst>
                    <a:ext uri="{FF2B5EF4-FFF2-40B4-BE49-F238E27FC236}">
                      <a16:creationId xmlns:a16="http://schemas.microsoft.com/office/drawing/2014/main" id="{120E4A2D-027A-2341-917C-64A0C950D548}"/>
                    </a:ext>
                  </a:extLst>
                </p:cNvPr>
                <p:cNvSpPr txBox="1"/>
                <p:nvPr/>
              </p:nvSpPr>
              <p:spPr>
                <a:xfrm>
                  <a:off x="725863" y="1907927"/>
                  <a:ext cx="2988297" cy="954107"/>
                </a:xfrm>
                <a:prstGeom prst="rect">
                  <a:avLst/>
                </a:prstGeom>
                <a:noFill/>
              </p:spPr>
              <p:txBody>
                <a:bodyPr wrap="square" rtlCol="0">
                  <a:spAutoFit/>
                </a:bodyPr>
                <a:lstStyle/>
                <a:p>
                  <a:pPr algn="ctr"/>
                  <a:r>
                    <a:rPr lang="en-IN" sz="2800" b="1" dirty="0">
                      <a:latin typeface="Times New Roman" panose="02020603050405020304" pitchFamily="18" charset="0"/>
                      <a:cs typeface="Times New Roman" panose="02020603050405020304" pitchFamily="18" charset="0"/>
                    </a:rPr>
                    <a:t>Error Handling and Recovery</a:t>
                  </a:r>
                </a:p>
              </p:txBody>
            </p:sp>
          </p:grpSp>
          <p:grpSp>
            <p:nvGrpSpPr>
              <p:cNvPr id="30" name="Group 29">
                <a:extLst>
                  <a:ext uri="{FF2B5EF4-FFF2-40B4-BE49-F238E27FC236}">
                    <a16:creationId xmlns:a16="http://schemas.microsoft.com/office/drawing/2014/main" id="{75FF2D44-08BD-17D3-ED44-37DF5371F5EA}"/>
                  </a:ext>
                </a:extLst>
              </p:cNvPr>
              <p:cNvGrpSpPr/>
              <p:nvPr/>
            </p:nvGrpSpPr>
            <p:grpSpPr>
              <a:xfrm>
                <a:off x="4281340" y="2379973"/>
                <a:ext cx="3629320" cy="1489434"/>
                <a:chOff x="518474" y="1640264"/>
                <a:chExt cx="3629320" cy="1489434"/>
              </a:xfrm>
            </p:grpSpPr>
            <p:grpSp>
              <p:nvGrpSpPr>
                <p:cNvPr id="31" name="Group 3">
                  <a:extLst>
                    <a:ext uri="{FF2B5EF4-FFF2-40B4-BE49-F238E27FC236}">
                      <a16:creationId xmlns:a16="http://schemas.microsoft.com/office/drawing/2014/main" id="{145C0FA0-8920-422D-16D2-1BEC01F2C664}"/>
                    </a:ext>
                  </a:extLst>
                </p:cNvPr>
                <p:cNvGrpSpPr/>
                <p:nvPr/>
              </p:nvGrpSpPr>
              <p:grpSpPr>
                <a:xfrm>
                  <a:off x="518474" y="1640264"/>
                  <a:ext cx="3629320" cy="1489434"/>
                  <a:chOff x="0" y="0"/>
                  <a:chExt cx="3976402" cy="691260"/>
                </a:xfrm>
              </p:grpSpPr>
              <p:sp>
                <p:nvSpPr>
                  <p:cNvPr id="33" name="Freeform 4">
                    <a:extLst>
                      <a:ext uri="{FF2B5EF4-FFF2-40B4-BE49-F238E27FC236}">
                        <a16:creationId xmlns:a16="http://schemas.microsoft.com/office/drawing/2014/main" id="{3D0C8570-66BF-1A59-35DF-11B859E9C8E9}"/>
                      </a:ext>
                    </a:extLst>
                  </p:cNvPr>
                  <p:cNvSpPr/>
                  <p:nvPr/>
                </p:nvSpPr>
                <p:spPr>
                  <a:xfrm>
                    <a:off x="0" y="0"/>
                    <a:ext cx="3976402" cy="691260"/>
                  </a:xfrm>
                  <a:custGeom>
                    <a:avLst/>
                    <a:gdLst/>
                    <a:ahLst/>
                    <a:cxnLst/>
                    <a:rect l="l" t="t" r="r" b="b"/>
                    <a:pathLst>
                      <a:path w="3976402" h="691260">
                        <a:moveTo>
                          <a:pt x="0" y="0"/>
                        </a:moveTo>
                        <a:lnTo>
                          <a:pt x="3976402" y="0"/>
                        </a:lnTo>
                        <a:lnTo>
                          <a:pt x="3976402" y="691260"/>
                        </a:lnTo>
                        <a:lnTo>
                          <a:pt x="0" y="691260"/>
                        </a:lnTo>
                        <a:close/>
                      </a:path>
                    </a:pathLst>
                  </a:custGeom>
                  <a:solidFill>
                    <a:srgbClr val="FFF8ED"/>
                  </a:solidFill>
                  <a:ln w="19050" cap="sq">
                    <a:solidFill>
                      <a:srgbClr val="231F20"/>
                    </a:solidFill>
                    <a:prstDash val="solid"/>
                    <a:miter/>
                  </a:ln>
                </p:spPr>
              </p:sp>
              <p:sp>
                <p:nvSpPr>
                  <p:cNvPr id="34" name="TextBox 5">
                    <a:extLst>
                      <a:ext uri="{FF2B5EF4-FFF2-40B4-BE49-F238E27FC236}">
                        <a16:creationId xmlns:a16="http://schemas.microsoft.com/office/drawing/2014/main" id="{9D58B84D-AA49-8643-24AC-06685B161985}"/>
                      </a:ext>
                    </a:extLst>
                  </p:cNvPr>
                  <p:cNvSpPr txBox="1"/>
                  <p:nvPr/>
                </p:nvSpPr>
                <p:spPr>
                  <a:xfrm>
                    <a:off x="0" y="-19050"/>
                    <a:ext cx="3976402" cy="710310"/>
                  </a:xfrm>
                  <a:prstGeom prst="rect">
                    <a:avLst/>
                  </a:prstGeom>
                </p:spPr>
                <p:txBody>
                  <a:bodyPr lIns="50800" tIns="50800" rIns="50800" bIns="50800" rtlCol="0" anchor="ctr"/>
                  <a:lstStyle/>
                  <a:p>
                    <a:pPr algn="ctr">
                      <a:lnSpc>
                        <a:spcPts val="2859"/>
                      </a:lnSpc>
                    </a:pPr>
                    <a:endParaRPr/>
                  </a:p>
                </p:txBody>
              </p:sp>
            </p:grpSp>
            <p:sp>
              <p:nvSpPr>
                <p:cNvPr id="32" name="TextBox 31">
                  <a:extLst>
                    <a:ext uri="{FF2B5EF4-FFF2-40B4-BE49-F238E27FC236}">
                      <a16:creationId xmlns:a16="http://schemas.microsoft.com/office/drawing/2014/main" id="{786649E3-B602-2426-E2E9-A0067085D7C8}"/>
                    </a:ext>
                  </a:extLst>
                </p:cNvPr>
                <p:cNvSpPr txBox="1"/>
                <p:nvPr/>
              </p:nvSpPr>
              <p:spPr>
                <a:xfrm>
                  <a:off x="725863" y="1907927"/>
                  <a:ext cx="2988297" cy="954107"/>
                </a:xfrm>
                <a:prstGeom prst="rect">
                  <a:avLst/>
                </a:prstGeom>
                <a:noFill/>
              </p:spPr>
              <p:txBody>
                <a:bodyPr wrap="square" rtlCol="0">
                  <a:spAutoFit/>
                </a:bodyPr>
                <a:lstStyle/>
                <a:p>
                  <a:pPr algn="ctr"/>
                  <a:r>
                    <a:rPr lang="en-IN" sz="2800" b="1" dirty="0">
                      <a:latin typeface="Times New Roman" panose="02020603050405020304" pitchFamily="18" charset="0"/>
                      <a:cs typeface="Times New Roman" panose="02020603050405020304" pitchFamily="18" charset="0"/>
                    </a:rPr>
                    <a:t>User Authentication</a:t>
                  </a:r>
                </a:p>
              </p:txBody>
            </p:sp>
          </p:grpSp>
        </p:grpSp>
      </p:grpSp>
    </p:spTree>
    <p:extLst>
      <p:ext uri="{BB962C8B-B14F-4D97-AF65-F5344CB8AC3E}">
        <p14:creationId xmlns:p14="http://schemas.microsoft.com/office/powerpoint/2010/main" val="8573497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5228489" y="239539"/>
            <a:ext cx="1735022"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SCOPE</a:t>
            </a:r>
            <a:endParaRPr lang="en-IN" sz="3600" dirty="0">
              <a:solidFill>
                <a:srgbClr val="FFF8ED"/>
              </a:solidFill>
              <a:effectLst>
                <a:outerShdw blurRad="50800" dist="38100" dir="13500000" algn="br" rotWithShape="0">
                  <a:prstClr val="black">
                    <a:alpha val="40000"/>
                  </a:prstClr>
                </a:outerShdw>
              </a:effectLst>
            </a:endParaRPr>
          </a:p>
        </p:txBody>
      </p:sp>
      <p:grpSp>
        <p:nvGrpSpPr>
          <p:cNvPr id="56" name="Group 55">
            <a:extLst>
              <a:ext uri="{FF2B5EF4-FFF2-40B4-BE49-F238E27FC236}">
                <a16:creationId xmlns:a16="http://schemas.microsoft.com/office/drawing/2014/main" id="{516F5DD6-2F77-5B26-65D1-2DD2D13BB92C}"/>
              </a:ext>
            </a:extLst>
          </p:cNvPr>
          <p:cNvGrpSpPr/>
          <p:nvPr/>
        </p:nvGrpSpPr>
        <p:grpSpPr>
          <a:xfrm>
            <a:off x="431937" y="1450937"/>
            <a:ext cx="11379606" cy="4474598"/>
            <a:chOff x="431937" y="1450937"/>
            <a:chExt cx="11379606" cy="4474598"/>
          </a:xfrm>
        </p:grpSpPr>
        <p:grpSp>
          <p:nvGrpSpPr>
            <p:cNvPr id="4" name="Group 3">
              <a:extLst>
                <a:ext uri="{FF2B5EF4-FFF2-40B4-BE49-F238E27FC236}">
                  <a16:creationId xmlns:a16="http://schemas.microsoft.com/office/drawing/2014/main" id="{B733BF69-7522-8329-65FE-B093D07CD7EB}"/>
                </a:ext>
              </a:extLst>
            </p:cNvPr>
            <p:cNvGrpSpPr/>
            <p:nvPr/>
          </p:nvGrpSpPr>
          <p:grpSpPr>
            <a:xfrm>
              <a:off x="431937" y="1450939"/>
              <a:ext cx="5335572" cy="1036949"/>
              <a:chOff x="509047" y="1178350"/>
              <a:chExt cx="5335572" cy="1036949"/>
            </a:xfrm>
          </p:grpSpPr>
          <p:sp>
            <p:nvSpPr>
              <p:cNvPr id="2" name="Rectangle: Rounded Corners 1">
                <a:extLst>
                  <a:ext uri="{FF2B5EF4-FFF2-40B4-BE49-F238E27FC236}">
                    <a16:creationId xmlns:a16="http://schemas.microsoft.com/office/drawing/2014/main" id="{879119C4-2213-F4AD-1DE9-26862CA2BA7C}"/>
                  </a:ext>
                </a:extLst>
              </p:cNvPr>
              <p:cNvSpPr/>
              <p:nvPr/>
            </p:nvSpPr>
            <p:spPr>
              <a:xfrm>
                <a:off x="509047" y="1178350"/>
                <a:ext cx="5335572" cy="1036949"/>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DA396824-F4C0-1A68-F21B-A72326C0BD9C}"/>
                  </a:ext>
                </a:extLst>
              </p:cNvPr>
              <p:cNvSpPr txBox="1"/>
              <p:nvPr/>
            </p:nvSpPr>
            <p:spPr>
              <a:xfrm>
                <a:off x="637635" y="1235159"/>
                <a:ext cx="5112716" cy="923330"/>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Develop a system for storing, retrieving, updating, and deleting passwords, along with encrypting passwords.</a:t>
                </a:r>
                <a:endParaRPr lang="en-IN" b="1" dirty="0">
                  <a:latin typeface="Times New Roman" panose="02020603050405020304" pitchFamily="18" charset="0"/>
                  <a:cs typeface="Times New Roman" panose="02020603050405020304" pitchFamily="18" charset="0"/>
                </a:endParaRPr>
              </a:p>
            </p:txBody>
          </p:sp>
        </p:grpSp>
        <p:grpSp>
          <p:nvGrpSpPr>
            <p:cNvPr id="5" name="Group 4">
              <a:extLst>
                <a:ext uri="{FF2B5EF4-FFF2-40B4-BE49-F238E27FC236}">
                  <a16:creationId xmlns:a16="http://schemas.microsoft.com/office/drawing/2014/main" id="{2931380D-822F-F3B6-3527-B4C9039B1635}"/>
                </a:ext>
              </a:extLst>
            </p:cNvPr>
            <p:cNvGrpSpPr/>
            <p:nvPr/>
          </p:nvGrpSpPr>
          <p:grpSpPr>
            <a:xfrm>
              <a:off x="6475971" y="1450937"/>
              <a:ext cx="5335572" cy="1036949"/>
              <a:chOff x="509047" y="1178350"/>
              <a:chExt cx="5335572" cy="1036949"/>
            </a:xfrm>
          </p:grpSpPr>
          <p:sp>
            <p:nvSpPr>
              <p:cNvPr id="7" name="Rectangle: Rounded Corners 6">
                <a:extLst>
                  <a:ext uri="{FF2B5EF4-FFF2-40B4-BE49-F238E27FC236}">
                    <a16:creationId xmlns:a16="http://schemas.microsoft.com/office/drawing/2014/main" id="{D0560FA8-52B0-9BA1-5C9C-4ADF3DD7D7B2}"/>
                  </a:ext>
                </a:extLst>
              </p:cNvPr>
              <p:cNvSpPr/>
              <p:nvPr/>
            </p:nvSpPr>
            <p:spPr>
              <a:xfrm>
                <a:off x="509047" y="1178350"/>
                <a:ext cx="5335572" cy="1036949"/>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C89F0EE5-F318-9B03-676E-A0B4137CF3C1}"/>
                  </a:ext>
                </a:extLst>
              </p:cNvPr>
              <p:cNvSpPr txBox="1"/>
              <p:nvPr/>
            </p:nvSpPr>
            <p:spPr>
              <a:xfrm>
                <a:off x="637635" y="1235159"/>
                <a:ext cx="5112716" cy="923330"/>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Implement strong encryption algorithms to secure sensitive data, ensuring secure decryption within the application.</a:t>
                </a:r>
                <a:endParaRPr lang="en-IN" b="1" dirty="0">
                  <a:latin typeface="Times New Roman" panose="02020603050405020304" pitchFamily="18" charset="0"/>
                  <a:cs typeface="Times New Roman" panose="02020603050405020304" pitchFamily="18" charset="0"/>
                </a:endParaRPr>
              </a:p>
            </p:txBody>
          </p:sp>
        </p:grpSp>
        <p:grpSp>
          <p:nvGrpSpPr>
            <p:cNvPr id="9" name="Group 8">
              <a:extLst>
                <a:ext uri="{FF2B5EF4-FFF2-40B4-BE49-F238E27FC236}">
                  <a16:creationId xmlns:a16="http://schemas.microsoft.com/office/drawing/2014/main" id="{337527E7-8CCB-7A12-A709-E097D7E1A324}"/>
                </a:ext>
              </a:extLst>
            </p:cNvPr>
            <p:cNvGrpSpPr/>
            <p:nvPr/>
          </p:nvGrpSpPr>
          <p:grpSpPr>
            <a:xfrm>
              <a:off x="445710" y="3169761"/>
              <a:ext cx="5335572" cy="1036949"/>
              <a:chOff x="509047" y="1178350"/>
              <a:chExt cx="5335572" cy="1036949"/>
            </a:xfrm>
          </p:grpSpPr>
          <p:sp>
            <p:nvSpPr>
              <p:cNvPr id="10" name="Rectangle: Rounded Corners 9">
                <a:extLst>
                  <a:ext uri="{FF2B5EF4-FFF2-40B4-BE49-F238E27FC236}">
                    <a16:creationId xmlns:a16="http://schemas.microsoft.com/office/drawing/2014/main" id="{1401F0AB-591C-FC0C-2B55-DA6849286616}"/>
                  </a:ext>
                </a:extLst>
              </p:cNvPr>
              <p:cNvSpPr/>
              <p:nvPr/>
            </p:nvSpPr>
            <p:spPr>
              <a:xfrm>
                <a:off x="509047" y="1178350"/>
                <a:ext cx="5335572" cy="1036949"/>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TextBox 42">
                <a:extLst>
                  <a:ext uri="{FF2B5EF4-FFF2-40B4-BE49-F238E27FC236}">
                    <a16:creationId xmlns:a16="http://schemas.microsoft.com/office/drawing/2014/main" id="{9F8C8C08-F709-B56E-90EC-547FC3DBEC7C}"/>
                  </a:ext>
                </a:extLst>
              </p:cNvPr>
              <p:cNvSpPr txBox="1"/>
              <p:nvPr/>
            </p:nvSpPr>
            <p:spPr>
              <a:xfrm>
                <a:off x="637635" y="1235159"/>
                <a:ext cx="5112716" cy="923330"/>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Include mechanisms for user authentication, utilizing standard methods like username password authentication.</a:t>
                </a:r>
                <a:endParaRPr lang="en-IN" b="1" dirty="0">
                  <a:latin typeface="Times New Roman" panose="02020603050405020304" pitchFamily="18" charset="0"/>
                  <a:cs typeface="Times New Roman" panose="02020603050405020304" pitchFamily="18" charset="0"/>
                </a:endParaRPr>
              </a:p>
            </p:txBody>
          </p:sp>
        </p:grpSp>
        <p:grpSp>
          <p:nvGrpSpPr>
            <p:cNvPr id="44" name="Group 43">
              <a:extLst>
                <a:ext uri="{FF2B5EF4-FFF2-40B4-BE49-F238E27FC236}">
                  <a16:creationId xmlns:a16="http://schemas.microsoft.com/office/drawing/2014/main" id="{4A26E4EF-67B0-9B4A-4CF9-C29BF8E13EED}"/>
                </a:ext>
              </a:extLst>
            </p:cNvPr>
            <p:cNvGrpSpPr/>
            <p:nvPr/>
          </p:nvGrpSpPr>
          <p:grpSpPr>
            <a:xfrm>
              <a:off x="6475971" y="3169761"/>
              <a:ext cx="5335572" cy="1036949"/>
              <a:chOff x="509047" y="1178350"/>
              <a:chExt cx="5335572" cy="1036949"/>
            </a:xfrm>
          </p:grpSpPr>
          <p:sp>
            <p:nvSpPr>
              <p:cNvPr id="45" name="Rectangle: Rounded Corners 44">
                <a:extLst>
                  <a:ext uri="{FF2B5EF4-FFF2-40B4-BE49-F238E27FC236}">
                    <a16:creationId xmlns:a16="http://schemas.microsoft.com/office/drawing/2014/main" id="{79B9C8E8-509F-B513-799A-6663395D8EA5}"/>
                  </a:ext>
                </a:extLst>
              </p:cNvPr>
              <p:cNvSpPr/>
              <p:nvPr/>
            </p:nvSpPr>
            <p:spPr>
              <a:xfrm>
                <a:off x="509047" y="1178350"/>
                <a:ext cx="5335572" cy="1036949"/>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TextBox 45">
                <a:extLst>
                  <a:ext uri="{FF2B5EF4-FFF2-40B4-BE49-F238E27FC236}">
                    <a16:creationId xmlns:a16="http://schemas.microsoft.com/office/drawing/2014/main" id="{1527342D-F5C5-E543-C8D7-A688E140E860}"/>
                  </a:ext>
                </a:extLst>
              </p:cNvPr>
              <p:cNvSpPr txBox="1"/>
              <p:nvPr/>
            </p:nvSpPr>
            <p:spPr>
              <a:xfrm>
                <a:off x="637635" y="1235159"/>
                <a:ext cx="5112716" cy="923330"/>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Design an intuitive interface for effortless interaction, ensuring usability for users of all levels.</a:t>
                </a:r>
                <a:endParaRPr lang="en-IN" b="1" dirty="0">
                  <a:latin typeface="Times New Roman" panose="02020603050405020304" pitchFamily="18" charset="0"/>
                  <a:cs typeface="Times New Roman" panose="02020603050405020304" pitchFamily="18" charset="0"/>
                </a:endParaRPr>
              </a:p>
            </p:txBody>
          </p:sp>
        </p:grpSp>
        <p:grpSp>
          <p:nvGrpSpPr>
            <p:cNvPr id="47" name="Group 46">
              <a:extLst>
                <a:ext uri="{FF2B5EF4-FFF2-40B4-BE49-F238E27FC236}">
                  <a16:creationId xmlns:a16="http://schemas.microsoft.com/office/drawing/2014/main" id="{2FED39A8-3F15-4552-7C4C-FBDD25FA699A}"/>
                </a:ext>
              </a:extLst>
            </p:cNvPr>
            <p:cNvGrpSpPr/>
            <p:nvPr/>
          </p:nvGrpSpPr>
          <p:grpSpPr>
            <a:xfrm>
              <a:off x="445710" y="4888586"/>
              <a:ext cx="5335572" cy="1036949"/>
              <a:chOff x="509047" y="1178350"/>
              <a:chExt cx="5335572" cy="1036949"/>
            </a:xfrm>
          </p:grpSpPr>
          <p:sp>
            <p:nvSpPr>
              <p:cNvPr id="48" name="Rectangle: Rounded Corners 47">
                <a:extLst>
                  <a:ext uri="{FF2B5EF4-FFF2-40B4-BE49-F238E27FC236}">
                    <a16:creationId xmlns:a16="http://schemas.microsoft.com/office/drawing/2014/main" id="{F937960B-3BF8-5902-D852-548D7E0E34D1}"/>
                  </a:ext>
                </a:extLst>
              </p:cNvPr>
              <p:cNvSpPr/>
              <p:nvPr/>
            </p:nvSpPr>
            <p:spPr>
              <a:xfrm>
                <a:off x="509047" y="1178350"/>
                <a:ext cx="5335572" cy="1036949"/>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TextBox 48">
                <a:extLst>
                  <a:ext uri="{FF2B5EF4-FFF2-40B4-BE49-F238E27FC236}">
                    <a16:creationId xmlns:a16="http://schemas.microsoft.com/office/drawing/2014/main" id="{4FD5CAF1-F587-D099-3464-216B9FCBA8A5}"/>
                  </a:ext>
                </a:extLst>
              </p:cNvPr>
              <p:cNvSpPr txBox="1"/>
              <p:nvPr/>
            </p:nvSpPr>
            <p:spPr>
              <a:xfrm>
                <a:off x="637635" y="1235159"/>
                <a:ext cx="5112716" cy="923330"/>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Prioritize data security measures, adhering to best practices for encryption and authentication.</a:t>
                </a:r>
                <a:endParaRPr lang="en-IN" b="1" dirty="0">
                  <a:latin typeface="Times New Roman" panose="02020603050405020304" pitchFamily="18" charset="0"/>
                  <a:cs typeface="Times New Roman" panose="02020603050405020304" pitchFamily="18" charset="0"/>
                </a:endParaRPr>
              </a:p>
            </p:txBody>
          </p:sp>
        </p:grpSp>
        <p:grpSp>
          <p:nvGrpSpPr>
            <p:cNvPr id="50" name="Group 49">
              <a:extLst>
                <a:ext uri="{FF2B5EF4-FFF2-40B4-BE49-F238E27FC236}">
                  <a16:creationId xmlns:a16="http://schemas.microsoft.com/office/drawing/2014/main" id="{1EDAF583-8867-0867-3751-CC47805FB3F8}"/>
                </a:ext>
              </a:extLst>
            </p:cNvPr>
            <p:cNvGrpSpPr/>
            <p:nvPr/>
          </p:nvGrpSpPr>
          <p:grpSpPr>
            <a:xfrm>
              <a:off x="6475971" y="4888585"/>
              <a:ext cx="5335572" cy="1036949"/>
              <a:chOff x="509047" y="1178350"/>
              <a:chExt cx="5335572" cy="1036949"/>
            </a:xfrm>
          </p:grpSpPr>
          <p:sp>
            <p:nvSpPr>
              <p:cNvPr id="51" name="Rectangle: Rounded Corners 50">
                <a:extLst>
                  <a:ext uri="{FF2B5EF4-FFF2-40B4-BE49-F238E27FC236}">
                    <a16:creationId xmlns:a16="http://schemas.microsoft.com/office/drawing/2014/main" id="{3F7025DA-B9C9-DAAD-08A6-4DA786807FD5}"/>
                  </a:ext>
                </a:extLst>
              </p:cNvPr>
              <p:cNvSpPr/>
              <p:nvPr/>
            </p:nvSpPr>
            <p:spPr>
              <a:xfrm>
                <a:off x="509047" y="1178350"/>
                <a:ext cx="5335572" cy="1036949"/>
              </a:xfrm>
              <a:prstGeom prst="round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TextBox 51">
                <a:extLst>
                  <a:ext uri="{FF2B5EF4-FFF2-40B4-BE49-F238E27FC236}">
                    <a16:creationId xmlns:a16="http://schemas.microsoft.com/office/drawing/2014/main" id="{B83A9160-7D30-CB84-6FEC-A5C77CABA7E0}"/>
                  </a:ext>
                </a:extLst>
              </p:cNvPr>
              <p:cNvSpPr txBox="1"/>
              <p:nvPr/>
            </p:nvSpPr>
            <p:spPr>
              <a:xfrm>
                <a:off x="637635" y="1235159"/>
                <a:ext cx="5112716" cy="923330"/>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Provide ongoing maintenance, updates, and support to ensure system longevity and effectiveness.</a:t>
                </a:r>
                <a:endParaRPr lang="en-IN" b="1" dirty="0">
                  <a:latin typeface="Times New Roman" panose="02020603050405020304" pitchFamily="18" charset="0"/>
                  <a:cs typeface="Times New Roman" panose="02020603050405020304" pitchFamily="18" charset="0"/>
                </a:endParaRPr>
              </a:p>
            </p:txBody>
          </p:sp>
        </p:grpSp>
      </p:grpSp>
    </p:spTree>
    <p:extLst>
      <p:ext uri="{BB962C8B-B14F-4D97-AF65-F5344CB8AC3E}">
        <p14:creationId xmlns:p14="http://schemas.microsoft.com/office/powerpoint/2010/main" val="3246206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2410120" y="239539"/>
            <a:ext cx="7371760"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SYSTEM STUDY AND PLANNING</a:t>
            </a:r>
            <a:endParaRPr lang="en-IN" sz="3600" dirty="0">
              <a:solidFill>
                <a:srgbClr val="FFF8ED"/>
              </a:solidFill>
              <a:effectLst>
                <a:outerShdw blurRad="50800" dist="38100" dir="13500000" algn="br" rotWithShape="0">
                  <a:prstClr val="black">
                    <a:alpha val="40000"/>
                  </a:prstClr>
                </a:outerShdw>
              </a:effectLst>
            </a:endParaRPr>
          </a:p>
        </p:txBody>
      </p:sp>
      <p:grpSp>
        <p:nvGrpSpPr>
          <p:cNvPr id="16" name="Group 15">
            <a:extLst>
              <a:ext uri="{FF2B5EF4-FFF2-40B4-BE49-F238E27FC236}">
                <a16:creationId xmlns:a16="http://schemas.microsoft.com/office/drawing/2014/main" id="{EE3C270B-0A4C-F590-01AC-990323DB87F1}"/>
              </a:ext>
            </a:extLst>
          </p:cNvPr>
          <p:cNvGrpSpPr/>
          <p:nvPr/>
        </p:nvGrpSpPr>
        <p:grpSpPr>
          <a:xfrm>
            <a:off x="2664644" y="1395167"/>
            <a:ext cx="6862713" cy="4984423"/>
            <a:chOff x="2664644" y="1395167"/>
            <a:chExt cx="6862713" cy="4984423"/>
          </a:xfrm>
        </p:grpSpPr>
        <p:sp>
          <p:nvSpPr>
            <p:cNvPr id="11" name="Scroll: Vertical 10">
              <a:extLst>
                <a:ext uri="{FF2B5EF4-FFF2-40B4-BE49-F238E27FC236}">
                  <a16:creationId xmlns:a16="http://schemas.microsoft.com/office/drawing/2014/main" id="{FFE64376-2B5A-0449-E407-78DB6725EC8A}"/>
                </a:ext>
              </a:extLst>
            </p:cNvPr>
            <p:cNvSpPr/>
            <p:nvPr/>
          </p:nvSpPr>
          <p:spPr>
            <a:xfrm>
              <a:off x="2664644" y="1395167"/>
              <a:ext cx="6862713" cy="4984423"/>
            </a:xfrm>
            <a:prstGeom prst="verticalScroll">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D4DCDBA2-3ED4-A4DD-23CA-9714D7C4CCDD}"/>
                </a:ext>
              </a:extLst>
            </p:cNvPr>
            <p:cNvSpPr txBox="1"/>
            <p:nvPr/>
          </p:nvSpPr>
          <p:spPr>
            <a:xfrm>
              <a:off x="4592425" y="2079410"/>
              <a:ext cx="3007150" cy="584775"/>
            </a:xfrm>
            <a:prstGeom prst="rect">
              <a:avLst/>
            </a:pr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Existing System</a:t>
              </a:r>
            </a:p>
          </p:txBody>
        </p:sp>
        <p:sp>
          <p:nvSpPr>
            <p:cNvPr id="15" name="TextBox 14">
              <a:extLst>
                <a:ext uri="{FF2B5EF4-FFF2-40B4-BE49-F238E27FC236}">
                  <a16:creationId xmlns:a16="http://schemas.microsoft.com/office/drawing/2014/main" id="{F70E8B24-653B-62F3-F92F-E7D1C768BC97}"/>
                </a:ext>
              </a:extLst>
            </p:cNvPr>
            <p:cNvSpPr txBox="1"/>
            <p:nvPr/>
          </p:nvSpPr>
          <p:spPr>
            <a:xfrm>
              <a:off x="3414075" y="2822608"/>
              <a:ext cx="5363851" cy="3416320"/>
            </a:xfrm>
            <a:prstGeom prst="rect">
              <a:avLst/>
            </a:prstGeom>
            <a:noFill/>
          </p:spPr>
          <p:txBody>
            <a:bodyPr wrap="square" rtlCol="0">
              <a:spAutoFit/>
            </a:bodyPr>
            <a:lstStyle/>
            <a:p>
              <a:pPr marL="285750" indent="-285750"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Existing password management systems vary widely in features and capabilities. </a:t>
              </a:r>
            </a:p>
            <a:p>
              <a:pPr marL="285750" indent="-285750" algn="just">
                <a:buFont typeface="Wingdings" panose="05000000000000000000" pitchFamily="2" charset="2"/>
                <a:buChar char="Ø"/>
              </a:pPr>
              <a:endParaRPr lang="en-US"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While they offer basic storage and autofill functions, they often lack robust security measures. </a:t>
              </a:r>
            </a:p>
            <a:p>
              <a:pPr marL="285750" indent="-285750" algn="just">
                <a:buFont typeface="Wingdings" panose="05000000000000000000" pitchFamily="2" charset="2"/>
                <a:buChar char="Ø"/>
              </a:pPr>
              <a:endParaRPr lang="en-US"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Some impose limitations on stored passwords or require payment for premium features. </a:t>
              </a:r>
            </a:p>
            <a:p>
              <a:pPr marL="285750" indent="-285750" algn="just">
                <a:buFont typeface="Wingdings" panose="05000000000000000000" pitchFamily="2" charset="2"/>
                <a:buChar char="Ø"/>
              </a:pPr>
              <a:endParaRPr lang="en-US"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This undermines user confidence in security and reliability.</a:t>
              </a:r>
              <a:endParaRPr lang="en-IN" b="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838404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1528125" y="239539"/>
            <a:ext cx="9135750"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DISADVANTAGES OF EXISTING SYSTEM</a:t>
            </a:r>
            <a:endParaRPr lang="en-IN" sz="3600" dirty="0">
              <a:solidFill>
                <a:srgbClr val="FFF8ED"/>
              </a:solidFill>
              <a:effectLst>
                <a:outerShdw blurRad="50800" dist="38100" dir="13500000" algn="br" rotWithShape="0">
                  <a:prstClr val="black">
                    <a:alpha val="40000"/>
                  </a:prstClr>
                </a:outerShdw>
              </a:effectLst>
            </a:endParaRPr>
          </a:p>
        </p:txBody>
      </p:sp>
      <p:sp>
        <p:nvSpPr>
          <p:cNvPr id="7" name="Rectangle 6">
            <a:extLst>
              <a:ext uri="{FF2B5EF4-FFF2-40B4-BE49-F238E27FC236}">
                <a16:creationId xmlns:a16="http://schemas.microsoft.com/office/drawing/2014/main" id="{B8A99E20-A7DC-A2B7-126C-5F3F327BCC7B}"/>
              </a:ext>
            </a:extLst>
          </p:cNvPr>
          <p:cNvSpPr/>
          <p:nvPr/>
        </p:nvSpPr>
        <p:spPr>
          <a:xfrm>
            <a:off x="1185028" y="1626718"/>
            <a:ext cx="9821945" cy="4651533"/>
          </a:xfrm>
          <a:prstGeom prst="rect">
            <a:avLst/>
          </a:prstGeom>
          <a:solidFill>
            <a:srgbClr val="FFF8E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id="{1E19C01C-607A-607B-A9EE-E67C19A6EE7C}"/>
              </a:ext>
            </a:extLst>
          </p:cNvPr>
          <p:cNvSpPr txBox="1"/>
          <p:nvPr/>
        </p:nvSpPr>
        <p:spPr>
          <a:xfrm>
            <a:off x="2350809" y="2042740"/>
            <a:ext cx="7490382" cy="3970318"/>
          </a:xfrm>
          <a:prstGeom prst="rect">
            <a:avLst/>
          </a:prstGeom>
          <a:noFill/>
        </p:spPr>
        <p:txBody>
          <a:bodyPr wrap="square" rtlCol="0">
            <a:spAutoFit/>
          </a:bodyPr>
          <a:lstStyle/>
          <a:p>
            <a:pPr marL="285750" indent="-285750"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Security Vulnerabilities: Centralized server storage exposes user data to breaches, risking unauthorized access to sensitive information.</a:t>
            </a:r>
          </a:p>
          <a:p>
            <a:pPr marL="285750" indent="-285750" algn="just">
              <a:buFont typeface="Wingdings" panose="05000000000000000000" pitchFamily="2" charset="2"/>
              <a:buChar char="Ø"/>
            </a:pPr>
            <a:endParaRPr lang="en-US"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Lack of Privacy: Users may distrust third-party services with their passwords, questioning data handling and protection.</a:t>
            </a:r>
          </a:p>
          <a:p>
            <a:pPr marL="285750" indent="-285750" algn="just">
              <a:buFont typeface="Wingdings" panose="05000000000000000000" pitchFamily="2" charset="2"/>
              <a:buChar char="Ø"/>
            </a:pPr>
            <a:endParaRPr lang="en-US"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Premium Features: Access to advanced security features may require costly subscriptions, limiting user access.</a:t>
            </a:r>
          </a:p>
          <a:p>
            <a:pPr marL="285750" indent="-285750" algn="just">
              <a:buFont typeface="Wingdings" panose="05000000000000000000" pitchFamily="2" charset="2"/>
              <a:buChar char="Ø"/>
            </a:pPr>
            <a:endParaRPr lang="en-US"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Complexity: Complex interfaces and navigation hinder user adoption and intuitive usage.</a:t>
            </a:r>
          </a:p>
          <a:p>
            <a:pPr marL="285750" indent="-285750" algn="just">
              <a:buFont typeface="Wingdings" panose="05000000000000000000" pitchFamily="2" charset="2"/>
              <a:buChar char="Ø"/>
            </a:pPr>
            <a:endParaRPr lang="en-US"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Reliability Concerns: Users face system crashes and data loss, eroding trust in password management system effectiveness.</a:t>
            </a:r>
            <a:endParaRPr lang="en-IN" b="1" dirty="0">
              <a:latin typeface="Times New Roman" panose="02020603050405020304" pitchFamily="18" charset="0"/>
              <a:cs typeface="Times New Roman" panose="02020603050405020304" pitchFamily="18" charset="0"/>
            </a:endParaRPr>
          </a:p>
        </p:txBody>
      </p:sp>
      <p:sp>
        <p:nvSpPr>
          <p:cNvPr id="5" name="&quot;Not Allowed&quot; Symbol 4">
            <a:extLst>
              <a:ext uri="{FF2B5EF4-FFF2-40B4-BE49-F238E27FC236}">
                <a16:creationId xmlns:a16="http://schemas.microsoft.com/office/drawing/2014/main" id="{5797FF06-15E7-B041-8C28-209684BC7B98}"/>
              </a:ext>
            </a:extLst>
          </p:cNvPr>
          <p:cNvSpPr/>
          <p:nvPr/>
        </p:nvSpPr>
        <p:spPr>
          <a:xfrm>
            <a:off x="346043" y="826061"/>
            <a:ext cx="2083324" cy="2017336"/>
          </a:xfrm>
          <a:prstGeom prst="noSmoking">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41776192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925167A-7CB3-D35E-34AA-165185600DA9}"/>
              </a:ext>
            </a:extLst>
          </p:cNvPr>
          <p:cNvGrpSpPr/>
          <p:nvPr/>
        </p:nvGrpSpPr>
        <p:grpSpPr>
          <a:xfrm>
            <a:off x="226243" y="188537"/>
            <a:ext cx="11830639" cy="6480926"/>
            <a:chOff x="461915" y="188537"/>
            <a:chExt cx="11632675" cy="6480926"/>
          </a:xfrm>
        </p:grpSpPr>
        <p:sp>
          <p:nvSpPr>
            <p:cNvPr id="4" name="Rectangle 3">
              <a:extLst>
                <a:ext uri="{FF2B5EF4-FFF2-40B4-BE49-F238E27FC236}">
                  <a16:creationId xmlns:a16="http://schemas.microsoft.com/office/drawing/2014/main" id="{2CB64A0F-938B-49EA-3D5C-29CF5EAC54E3}"/>
                </a:ext>
              </a:extLst>
            </p:cNvPr>
            <p:cNvSpPr/>
            <p:nvPr/>
          </p:nvSpPr>
          <p:spPr>
            <a:xfrm>
              <a:off x="461915" y="1207809"/>
              <a:ext cx="8446416" cy="4442382"/>
            </a:xfrm>
            <a:prstGeom prst="rect">
              <a:avLst/>
            </a:prstGeom>
            <a:solidFill>
              <a:srgbClr val="FFF8E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Isosceles Triangle 8">
              <a:extLst>
                <a:ext uri="{FF2B5EF4-FFF2-40B4-BE49-F238E27FC236}">
                  <a16:creationId xmlns:a16="http://schemas.microsoft.com/office/drawing/2014/main" id="{DB21C26A-97D4-65D0-CA6B-9FD86D0B25A3}"/>
                </a:ext>
              </a:extLst>
            </p:cNvPr>
            <p:cNvSpPr/>
            <p:nvPr/>
          </p:nvSpPr>
          <p:spPr>
            <a:xfrm rot="5400000">
              <a:off x="7260997" y="1835870"/>
              <a:ext cx="6480926" cy="3186260"/>
            </a:xfrm>
            <a:prstGeom prst="triangle">
              <a:avLst>
                <a:gd name="adj" fmla="val 50000"/>
              </a:avLst>
            </a:prstGeom>
            <a:solidFill>
              <a:srgbClr val="FFF8E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6" name="TextBox 5">
            <a:extLst>
              <a:ext uri="{FF2B5EF4-FFF2-40B4-BE49-F238E27FC236}">
                <a16:creationId xmlns:a16="http://schemas.microsoft.com/office/drawing/2014/main" id="{2FA44D9C-D0A1-EC90-EFC4-D25B30CAB47F}"/>
              </a:ext>
            </a:extLst>
          </p:cNvPr>
          <p:cNvSpPr txBox="1"/>
          <p:nvPr/>
        </p:nvSpPr>
        <p:spPr>
          <a:xfrm>
            <a:off x="3711412" y="239539"/>
            <a:ext cx="4769177"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PROPOSED SYSTEM</a:t>
            </a:r>
            <a:endParaRPr lang="en-IN" sz="3600" dirty="0">
              <a:solidFill>
                <a:srgbClr val="FFF8ED"/>
              </a:solidFill>
              <a:effectLst>
                <a:outerShdw blurRad="50800" dist="38100" dir="13500000" algn="br" rotWithShape="0">
                  <a:prstClr val="black">
                    <a:alpha val="40000"/>
                  </a:prstClr>
                </a:outerShdw>
              </a:effectLst>
            </a:endParaRPr>
          </a:p>
        </p:txBody>
      </p:sp>
      <p:sp>
        <p:nvSpPr>
          <p:cNvPr id="3" name="TextBox 2">
            <a:extLst>
              <a:ext uri="{FF2B5EF4-FFF2-40B4-BE49-F238E27FC236}">
                <a16:creationId xmlns:a16="http://schemas.microsoft.com/office/drawing/2014/main" id="{AD0793A4-D6CB-0760-D532-9C7EFECC8AEA}"/>
              </a:ext>
            </a:extLst>
          </p:cNvPr>
          <p:cNvSpPr txBox="1"/>
          <p:nvPr/>
        </p:nvSpPr>
        <p:spPr>
          <a:xfrm>
            <a:off x="226243" y="1284196"/>
            <a:ext cx="9674490" cy="4431983"/>
          </a:xfrm>
          <a:prstGeom prst="rect">
            <a:avLst/>
          </a:prstGeom>
          <a:noFill/>
        </p:spPr>
        <p:txBody>
          <a:bodyPr wrap="square" rtlCol="0">
            <a:spAutoFit/>
          </a:bodyPr>
          <a:lstStyle/>
          <a:p>
            <a:pPr marL="285750" indent="-285750" algn="just">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CryptoVault securely stores and manages user passwords using encryption techniques to prevent unauthorized access.</a:t>
            </a:r>
          </a:p>
          <a:p>
            <a:pPr marL="285750" indent="-285750" algn="just">
              <a:buFont typeface="Wingdings" panose="05000000000000000000" pitchFamily="2" charset="2"/>
              <a:buChar char="Ø"/>
            </a:pPr>
            <a:endParaRPr lang="en-IN" sz="1200"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Password data is stored locally on the device in CryptoVault, enhancing privacy and reducing reliance on external servers.</a:t>
            </a:r>
          </a:p>
          <a:p>
            <a:pPr marL="285750" indent="-285750" algn="just">
              <a:buFont typeface="Wingdings" panose="05000000000000000000" pitchFamily="2" charset="2"/>
              <a:buChar char="Ø"/>
            </a:pPr>
            <a:endParaRPr lang="en-IN" sz="1200"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CryptoVault's user-friendly interface simplifies password management, allowing easy addition, viewing, and management of credentials.</a:t>
            </a:r>
          </a:p>
          <a:p>
            <a:pPr marL="285750" indent="-285750" algn="just">
              <a:buFont typeface="Wingdings" panose="05000000000000000000" pitchFamily="2" charset="2"/>
              <a:buChar char="Ø"/>
            </a:pPr>
            <a:endParaRPr lang="en-IN" sz="1200"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CryptoVault includes encryption key management and secure decryption methods for robust password protection.</a:t>
            </a:r>
          </a:p>
          <a:p>
            <a:pPr marL="285750" indent="-285750" algn="just">
              <a:buFont typeface="Wingdings" panose="05000000000000000000" pitchFamily="2" charset="2"/>
              <a:buChar char="Ø"/>
            </a:pPr>
            <a:endParaRPr lang="en-IN" sz="1200"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In CryptoVault, users can customize password entries and add additional information for flexible credential management.</a:t>
            </a:r>
          </a:p>
          <a:p>
            <a:pPr marL="285750" indent="-285750" algn="just">
              <a:buFont typeface="Wingdings" panose="05000000000000000000" pitchFamily="2" charset="2"/>
              <a:buChar char="Ø"/>
            </a:pPr>
            <a:endParaRPr lang="en-IN" sz="1200"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Access to the password vault in CryptoVault is available even offline, ensuring uninterrupted credential availability.</a:t>
            </a:r>
          </a:p>
        </p:txBody>
      </p:sp>
    </p:spTree>
    <p:extLst>
      <p:ext uri="{BB962C8B-B14F-4D97-AF65-F5344CB8AC3E}">
        <p14:creationId xmlns:p14="http://schemas.microsoft.com/office/powerpoint/2010/main" val="27722275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1899F"/>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A44D9C-D0A1-EC90-EFC4-D25B30CAB47F}"/>
              </a:ext>
            </a:extLst>
          </p:cNvPr>
          <p:cNvSpPr txBox="1"/>
          <p:nvPr/>
        </p:nvSpPr>
        <p:spPr>
          <a:xfrm>
            <a:off x="2793476" y="239539"/>
            <a:ext cx="6605048" cy="646331"/>
          </a:xfrm>
          <a:prstGeom prst="rect">
            <a:avLst/>
          </a:prstGeom>
          <a:noFill/>
        </p:spPr>
        <p:txBody>
          <a:bodyPr wrap="square">
            <a:spAutoFit/>
          </a:bodyPr>
          <a:lstStyle/>
          <a:p>
            <a:r>
              <a:rPr lang="en-US" sz="3600" b="1" dirty="0">
                <a:solidFill>
                  <a:srgbClr val="FFF8ED"/>
                </a:solidFill>
                <a:effectLst>
                  <a:outerShdw blurRad="50800" dist="38100" dir="13500000" algn="br" rotWithShape="0">
                    <a:prstClr val="black">
                      <a:alpha val="40000"/>
                    </a:prstClr>
                  </a:outerShdw>
                </a:effectLst>
                <a:latin typeface="Times New Roman" panose="02020603050405020304" pitchFamily="18" charset="0"/>
              </a:rPr>
              <a:t>S/W DEVELOPMENT MODEL</a:t>
            </a:r>
            <a:endParaRPr lang="en-IN" sz="3600" dirty="0">
              <a:solidFill>
                <a:srgbClr val="FFF8ED"/>
              </a:solidFill>
              <a:effectLst>
                <a:outerShdw blurRad="50800" dist="38100" dir="13500000" algn="br" rotWithShape="0">
                  <a:prstClr val="black">
                    <a:alpha val="40000"/>
                  </a:prstClr>
                </a:outerShdw>
              </a:effectLst>
            </a:endParaRPr>
          </a:p>
        </p:txBody>
      </p:sp>
      <p:grpSp>
        <p:nvGrpSpPr>
          <p:cNvPr id="13" name="Group 12">
            <a:extLst>
              <a:ext uri="{FF2B5EF4-FFF2-40B4-BE49-F238E27FC236}">
                <a16:creationId xmlns:a16="http://schemas.microsoft.com/office/drawing/2014/main" id="{DD04BBC1-0BC1-AC5D-03CD-3B1FE8C9B3F8}"/>
              </a:ext>
            </a:extLst>
          </p:cNvPr>
          <p:cNvGrpSpPr/>
          <p:nvPr/>
        </p:nvGrpSpPr>
        <p:grpSpPr>
          <a:xfrm>
            <a:off x="650449" y="1276645"/>
            <a:ext cx="5040000" cy="5040000"/>
            <a:chOff x="424206" y="1218461"/>
            <a:chExt cx="5040000" cy="5040000"/>
          </a:xfrm>
        </p:grpSpPr>
        <p:sp>
          <p:nvSpPr>
            <p:cNvPr id="8" name="Oval 7">
              <a:extLst>
                <a:ext uri="{FF2B5EF4-FFF2-40B4-BE49-F238E27FC236}">
                  <a16:creationId xmlns:a16="http://schemas.microsoft.com/office/drawing/2014/main" id="{23FB4D40-AE12-F38A-1A91-A4DB7B1526EC}"/>
                </a:ext>
              </a:extLst>
            </p:cNvPr>
            <p:cNvSpPr/>
            <p:nvPr/>
          </p:nvSpPr>
          <p:spPr>
            <a:xfrm>
              <a:off x="424206" y="1218461"/>
              <a:ext cx="5040000" cy="5040000"/>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a:extLst>
                <a:ext uri="{FF2B5EF4-FFF2-40B4-BE49-F238E27FC236}">
                  <a16:creationId xmlns:a16="http://schemas.microsoft.com/office/drawing/2014/main" id="{D7B19A41-FC66-EE5D-1DF9-71F3FDEDC2F4}"/>
                </a:ext>
              </a:extLst>
            </p:cNvPr>
            <p:cNvPicPr>
              <a:picLocks noChangeAspect="1"/>
            </p:cNvPicPr>
            <p:nvPr/>
          </p:nvPicPr>
          <p:blipFill rotWithShape="1">
            <a:blip r:embed="rId2">
              <a:extLst>
                <a:ext uri="{28A0092B-C50C-407E-A947-70E740481C1C}">
                  <a14:useLocalDpi xmlns:a14="http://schemas.microsoft.com/office/drawing/2010/main" val="0"/>
                </a:ext>
              </a:extLst>
            </a:blip>
            <a:srcRect l="18159" t="5732" r="18055" b="6664"/>
            <a:stretch/>
          </p:blipFill>
          <p:spPr>
            <a:xfrm>
              <a:off x="1187777" y="1970202"/>
              <a:ext cx="3469064" cy="3497345"/>
            </a:xfrm>
            <a:prstGeom prst="rect">
              <a:avLst/>
            </a:prstGeom>
          </p:spPr>
        </p:pic>
      </p:grpSp>
      <p:sp>
        <p:nvSpPr>
          <p:cNvPr id="14" name="TextBox 13">
            <a:extLst>
              <a:ext uri="{FF2B5EF4-FFF2-40B4-BE49-F238E27FC236}">
                <a16:creationId xmlns:a16="http://schemas.microsoft.com/office/drawing/2014/main" id="{3212FE26-D89A-D172-95DF-EE021708ADA4}"/>
              </a:ext>
            </a:extLst>
          </p:cNvPr>
          <p:cNvSpPr txBox="1"/>
          <p:nvPr/>
        </p:nvSpPr>
        <p:spPr>
          <a:xfrm>
            <a:off x="6293965" y="2848075"/>
            <a:ext cx="5169031" cy="2677656"/>
          </a:xfrm>
          <a:prstGeom prst="rect">
            <a:avLst/>
          </a:prstGeom>
          <a:noFill/>
        </p:spPr>
        <p:txBody>
          <a:bodyPr wrap="square" rtlCol="0">
            <a:spAutoFit/>
          </a:bodyPr>
          <a:lstStyle/>
          <a:p>
            <a:r>
              <a:rPr lang="en-US" sz="2800" b="1" dirty="0">
                <a:solidFill>
                  <a:srgbClr val="FFF8ED"/>
                </a:solidFill>
                <a:latin typeface="Times New Roman" panose="02020603050405020304" pitchFamily="18" charset="0"/>
                <a:cs typeface="Times New Roman" panose="02020603050405020304" pitchFamily="18" charset="0"/>
              </a:rPr>
              <a:t>The Agile model suits the CryptoVault project by enabling adaptability to changes, focusing on user needs, and facilitating continuous improvements based on feedback.</a:t>
            </a:r>
            <a:endParaRPr lang="en-IN" sz="2800" b="1" dirty="0">
              <a:solidFill>
                <a:srgbClr val="FFF8ED"/>
              </a:solidFill>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8261FE7C-C612-9723-740B-C5E9EFC92364}"/>
              </a:ext>
            </a:extLst>
          </p:cNvPr>
          <p:cNvSpPr txBox="1"/>
          <p:nvPr/>
        </p:nvSpPr>
        <p:spPr>
          <a:xfrm>
            <a:off x="6293965" y="2028386"/>
            <a:ext cx="4754249" cy="584775"/>
          </a:xfrm>
          <a:prstGeom prst="rect">
            <a:avLst/>
          </a:prstGeom>
          <a:noFill/>
        </p:spPr>
        <p:txBody>
          <a:bodyPr wrap="square">
            <a:spAutoFit/>
          </a:bodyPr>
          <a:lstStyle/>
          <a:p>
            <a:r>
              <a:rPr lang="en-IN" sz="3200" b="1" dirty="0">
                <a:solidFill>
                  <a:srgbClr val="FFF8ED"/>
                </a:solidFill>
                <a:latin typeface="Times New Roman" panose="02020603050405020304" pitchFamily="18" charset="0"/>
                <a:cs typeface="Times New Roman" panose="02020603050405020304" pitchFamily="18" charset="0"/>
              </a:rPr>
              <a:t>Agile Development Model</a:t>
            </a:r>
          </a:p>
        </p:txBody>
      </p:sp>
    </p:spTree>
    <p:extLst>
      <p:ext uri="{BB962C8B-B14F-4D97-AF65-F5344CB8AC3E}">
        <p14:creationId xmlns:p14="http://schemas.microsoft.com/office/powerpoint/2010/main" val="4778396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613</TotalTime>
  <Words>1488</Words>
  <Application>Microsoft Office PowerPoint</Application>
  <PresentationFormat>Widescreen</PresentationFormat>
  <Paragraphs>179</Paragraphs>
  <Slides>32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Bahnschrift Condensed</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Shilpa Adhikari</dc:creator>
  <cp:lastModifiedBy>Shilpa Adhikari</cp:lastModifiedBy>
  <cp:revision>7</cp:revision>
  <dcterms:created xsi:type="dcterms:W3CDTF">2024-05-11T11:03:18Z</dcterms:created>
  <dcterms:modified xsi:type="dcterms:W3CDTF">2024-08-09T18:22:17Z</dcterms:modified>
</cp:coreProperties>
</file>

<file path=docProps/thumbnail.jpeg>
</file>